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0"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E0E21-E579-4C3E-8A1E-8F05316773F5}"/>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90A3C-D196-44C5-A8C2-D8DE1CE15CCA}"/>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98112-3074-47FB-8C85-3591CEEC91C4}"/>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E272-AB14-4417-B9AA-C1DA9944AD9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182F4-8A2F-43D4-A286-077FF5DFDB7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A88A01-E8F5-47E9-AD9E-217397FE3A73}"/>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3A994-171C-4DE9-A76B-D5904FB5AD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8" name="Footer Placeholder 7">
            <a:extLst>
              <a:ext uri="{FF2B5EF4-FFF2-40B4-BE49-F238E27FC236}">
                <a16:creationId xmlns:a16="http://schemas.microsoft.com/office/drawing/2014/main"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5E5794-56E5-47EA-96CC-6833B1DEA656}"/>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4" name="Footer Placeholder 3">
            <a:extLst>
              <a:ext uri="{FF2B5EF4-FFF2-40B4-BE49-F238E27FC236}">
                <a16:creationId xmlns:a16="http://schemas.microsoft.com/office/drawing/2014/main"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E0EA1-C900-4512-928C-7722ECB6F8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3" name="Footer Placeholder 2">
            <a:extLst>
              <a:ext uri="{FF2B5EF4-FFF2-40B4-BE49-F238E27FC236}">
                <a16:creationId xmlns:a16="http://schemas.microsoft.com/office/drawing/2014/main"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49E45-5AE0-4CFC-9034-658225735F8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D9230-6415-4498-BC1D-AC3D1A4E70F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139321"/>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Cancer causing agents: </a:t>
            </a:r>
          </a:p>
          <a:p>
            <a:pPr algn="just"/>
            <a:r>
              <a:rPr lang="en-GB" sz="2500" dirty="0">
                <a:solidFill>
                  <a:schemeClr val="bg1"/>
                </a:solidFill>
                <a:latin typeface="Arial" panose="020B0604020202020204" pitchFamily="34" charset="0"/>
                <a:cs typeface="Arial" panose="020B0604020202020204" pitchFamily="34" charset="0"/>
              </a:rPr>
              <a:t>Tobacco, alcohol, excess fat, meat (saturated fat, nitrosamines- cured foods like </a:t>
            </a:r>
            <a:r>
              <a:rPr lang="en-GB" sz="2500" dirty="0" err="1">
                <a:solidFill>
                  <a:schemeClr val="bg1"/>
                </a:solidFill>
                <a:latin typeface="Arial" panose="020B0604020202020204" pitchFamily="34" charset="0"/>
                <a:cs typeface="Arial" panose="020B0604020202020204" pitchFamily="34" charset="0"/>
              </a:rPr>
              <a:t>tocino</a:t>
            </a:r>
            <a:r>
              <a:rPr lang="en-GB" sz="2500" dirty="0">
                <a:solidFill>
                  <a:schemeClr val="bg1"/>
                </a:solidFill>
                <a:latin typeface="Arial" panose="020B0604020202020204" pitchFamily="34" charset="0"/>
                <a:cs typeface="Arial" panose="020B0604020202020204" pitchFamily="34" charset="0"/>
              </a:rPr>
              <a:t>, excessive iron), toxins (benzopyrene- from cooking), eggs, milk, cheese (saturated fat), viruses, coffee, excess sun exposure, asbestos, excess sugar in diet.</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3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90876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p>
          <a:p>
            <a:pPr algn="just"/>
            <a:r>
              <a:rPr lang="en-GB" sz="2500" dirty="0">
                <a:solidFill>
                  <a:schemeClr val="bg1"/>
                </a:solidFill>
                <a:latin typeface="Arial" panose="020B0604020202020204" pitchFamily="34" charset="0"/>
                <a:cs typeface="Arial" panose="020B0604020202020204" pitchFamily="34" charset="0"/>
              </a:rPr>
              <a:t>Cut down on total fat intake;  eat fruits, vegetable, whole-grain cereal products daily; eat a well balanced, varied diet; prepare foods by risk-reducing methods (like broiling, roasting, curing foods); eat fewer animal food products; if overweight, lose weight; eat plenty of high </a:t>
            </a:r>
            <a:r>
              <a:rPr lang="en-GB" sz="2500" dirty="0" err="1">
                <a:solidFill>
                  <a:schemeClr val="bg1"/>
                </a:solidFill>
                <a:latin typeface="Arial" panose="020B0604020202020204" pitchFamily="34" charset="0"/>
                <a:cs typeface="Arial" panose="020B0604020202020204" pitchFamily="34" charset="0"/>
              </a:rPr>
              <a:t>fiber</a:t>
            </a:r>
            <a:r>
              <a:rPr lang="en-GB" sz="2500" dirty="0">
                <a:solidFill>
                  <a:schemeClr val="bg1"/>
                </a:solidFill>
                <a:latin typeface="Arial" panose="020B0604020202020204" pitchFamily="34" charset="0"/>
                <a:cs typeface="Arial" panose="020B0604020202020204" pitchFamily="34" charset="0"/>
              </a:rPr>
              <a:t> foods (yellow and green leafy vegetables, oatmeal, papaya, prunes); </a:t>
            </a:r>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9868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90876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p>
          <a:p>
            <a:pPr algn="just"/>
            <a:r>
              <a:rPr lang="en-GB" sz="2500" dirty="0">
                <a:solidFill>
                  <a:srgbClr val="FFFF00"/>
                </a:solidFill>
                <a:latin typeface="Arial" panose="020B0604020202020204" pitchFamily="34" charset="0"/>
                <a:cs typeface="Arial" panose="020B0604020202020204" pitchFamily="34" charset="0"/>
              </a:rPr>
              <a:t>. . .</a:t>
            </a:r>
            <a:r>
              <a:rPr lang="en-GB" sz="2500" dirty="0">
                <a:solidFill>
                  <a:schemeClr val="bg1"/>
                </a:solidFill>
                <a:latin typeface="Arial" panose="020B0604020202020204" pitchFamily="34" charset="0"/>
                <a:cs typeface="Arial" panose="020B0604020202020204" pitchFamily="34" charset="0"/>
              </a:rPr>
              <a:t>increase carotene intake (vit. A rich foods: carrots, squash, sweet potato, lettuce, broccoli, ripe mango).  Early detection provides the best chance of treating cancer while it is still curable.  There are two ways to do this (1) prompt recognition of cancer’s symptoms; and (2) appropriate use of cancer screening tests.  Cancer development is a matter of personal lifestyle decisions.</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2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90876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STROKE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This is a kind of disease that interrelates with other heart problems such as coronary artery disease, atherosclerosis, hypertension, myocardial infarction or coronary thrombosis.  Any of the above mention may lead to stroke if not well guarded.  Myocardial infarction (MI) or coronary thrombosis or the well known term “heart attack” is a state resulting in the death of part of the heart muscles. </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8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STROKE</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i="1" dirty="0">
              <a:solidFill>
                <a:schemeClr val="bg1"/>
              </a:solidFill>
              <a:latin typeface="Arial" panose="020B0604020202020204" pitchFamily="34" charset="0"/>
              <a:cs typeface="Arial" panose="020B0604020202020204" pitchFamily="34" charset="0"/>
            </a:endParaRPr>
          </a:p>
          <a:p>
            <a:pPr algn="just"/>
            <a:r>
              <a:rPr lang="en-GB" sz="2450" i="1" dirty="0">
                <a:solidFill>
                  <a:schemeClr val="bg1"/>
                </a:solidFill>
                <a:latin typeface="Arial" panose="020B0604020202020204" pitchFamily="34" charset="0"/>
                <a:cs typeface="Arial" panose="020B0604020202020204" pitchFamily="34" charset="0"/>
              </a:rPr>
              <a:t>Cerebrovascular accident </a:t>
            </a:r>
            <a:r>
              <a:rPr lang="en-GB" sz="2450" dirty="0">
                <a:solidFill>
                  <a:schemeClr val="bg1"/>
                </a:solidFill>
                <a:latin typeface="Arial" panose="020B0604020202020204" pitchFamily="34" charset="0"/>
                <a:cs typeface="Arial" panose="020B0604020202020204" pitchFamily="34" charset="0"/>
              </a:rPr>
              <a:t>(CVA) or </a:t>
            </a:r>
            <a:r>
              <a:rPr lang="en-GB" sz="2450" i="1" dirty="0">
                <a:solidFill>
                  <a:schemeClr val="bg1"/>
                </a:solidFill>
                <a:latin typeface="Arial" panose="020B0604020202020204" pitchFamily="34" charset="0"/>
                <a:cs typeface="Arial" panose="020B0604020202020204" pitchFamily="34" charset="0"/>
              </a:rPr>
              <a:t>“Stroke” </a:t>
            </a:r>
            <a:r>
              <a:rPr lang="en-GB" sz="2450" dirty="0">
                <a:solidFill>
                  <a:schemeClr val="bg1"/>
                </a:solidFill>
                <a:latin typeface="Arial" panose="020B0604020202020204" pitchFamily="34" charset="0"/>
                <a:cs typeface="Arial" panose="020B0604020202020204" pitchFamily="34" charset="0"/>
              </a:rPr>
              <a:t>is a partial brain damage due to constricted blood supply caused by ruptures, clots or blood vessel spasms.  In some cases of stroke, a person suffering it is in coma or even worse–death. Some who suffered from stroke, even if they recovered its either half of their body becomes paralyzed or sometimes just a part of the body where there had been a problem of blood passage in relation to the heart.  It is also the same with the cases of heart problems especially when it comes to prevention.</a:t>
            </a:r>
            <a:endParaRPr lang="en-GB" sz="245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6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139321"/>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STROKE</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endParaRPr lang="en-GB" sz="2500" i="1"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Maintain a normal blood pressure; lose weight if overweight; avoid stress and distressing moments; cut-down on meat and fatty foods; avoid high cholesterol intake; do exercise regularly because it helps in the normal distribution of blood flow. </a:t>
            </a:r>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29334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52404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STROKE</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endParaRPr lang="en-GB" sz="2500" i="1"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r>
              <a:rPr lang="en-GB" sz="2500" dirty="0">
                <a:solidFill>
                  <a:schemeClr val="bg1"/>
                </a:solidFill>
                <a:latin typeface="Arial" panose="020B0604020202020204" pitchFamily="34" charset="0"/>
                <a:cs typeface="Arial" panose="020B0604020202020204" pitchFamily="34" charset="0"/>
              </a:rPr>
              <a:t>Diet is extremely important at every period of life.  It is the first requirement for all who want to keep healthy and strong.  Every bite of food we take in, either builds up our bodies or else breaks them.  Of course, lifestyle also counts.  The way we treat our body during our healthy days will reflect in the years to come.</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72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2655735" y="984620"/>
            <a:ext cx="8914223" cy="5555367"/>
          </a:xfrm>
          <a:prstGeom prst="rect">
            <a:avLst/>
          </a:prstGeom>
          <a:noFill/>
        </p:spPr>
        <p:txBody>
          <a:bodyPr wrap="square" rtlCol="0">
            <a:spAutoFit/>
          </a:bodyPr>
          <a:lstStyle/>
          <a:p>
            <a:r>
              <a:rPr lang="en-GB" sz="2500" dirty="0">
                <a:solidFill>
                  <a:srgbClr val="FFFF00"/>
                </a:solidFill>
                <a:latin typeface="Arial" panose="020B0604020202020204" pitchFamily="34" charset="0"/>
                <a:cs typeface="Arial" panose="020B0604020202020204" pitchFamily="34" charset="0"/>
              </a:rPr>
              <a:t>Choose and put an X which does not belong.</a:t>
            </a:r>
          </a:p>
          <a:p>
            <a:endParaRPr lang="en-GB" sz="2500"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Cancer causing agents</a:t>
            </a:r>
          </a:p>
          <a:p>
            <a:r>
              <a:rPr lang="en-GB" sz="2000" dirty="0">
                <a:solidFill>
                  <a:schemeClr val="bg1"/>
                </a:solidFill>
                <a:latin typeface="Arial" panose="020B0604020202020204" pitchFamily="34" charset="0"/>
                <a:cs typeface="Arial" panose="020B0604020202020204" pitchFamily="34" charset="0"/>
              </a:rPr>
              <a:t>Tobacco (   )   Alcohol (   )   Excess fat (   )   Vegetables (   )</a:t>
            </a:r>
          </a:p>
          <a:p>
            <a:endParaRPr lang="en-GB" sz="20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2"/>
            </a:pPr>
            <a:r>
              <a:rPr lang="en-GB" sz="2500" dirty="0">
                <a:solidFill>
                  <a:schemeClr val="bg1"/>
                </a:solidFill>
                <a:latin typeface="Arial" panose="020B0604020202020204" pitchFamily="34" charset="0"/>
                <a:cs typeface="Arial" panose="020B0604020202020204" pitchFamily="34" charset="0"/>
              </a:rPr>
              <a:t>Prevention of cancer</a:t>
            </a:r>
          </a:p>
          <a:p>
            <a:r>
              <a:rPr lang="en-GB" sz="2000" dirty="0">
                <a:solidFill>
                  <a:schemeClr val="bg1"/>
                </a:solidFill>
                <a:latin typeface="Arial" panose="020B0604020202020204" pitchFamily="34" charset="0"/>
                <a:cs typeface="Arial" panose="020B0604020202020204" pitchFamily="34" charset="0"/>
              </a:rPr>
              <a:t>Drink  alcohol (   )   Reduce fat intake (   ) Eat more of fruits and vegetables(  )</a:t>
            </a:r>
          </a:p>
          <a:p>
            <a:endParaRPr lang="en-GB" sz="20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3"/>
            </a:pPr>
            <a:r>
              <a:rPr lang="en-GB" sz="2500" dirty="0">
                <a:solidFill>
                  <a:schemeClr val="bg1"/>
                </a:solidFill>
                <a:latin typeface="Arial" panose="020B0604020202020204" pitchFamily="34" charset="0"/>
                <a:cs typeface="Arial" panose="020B0604020202020204" pitchFamily="34" charset="0"/>
              </a:rPr>
              <a:t>Vitamin A rich foods</a:t>
            </a:r>
          </a:p>
          <a:p>
            <a:r>
              <a:rPr lang="en-GB" sz="2000" dirty="0">
                <a:solidFill>
                  <a:schemeClr val="bg1"/>
                </a:solidFill>
                <a:latin typeface="Arial" panose="020B0604020202020204" pitchFamily="34" charset="0"/>
                <a:cs typeface="Arial" panose="020B0604020202020204" pitchFamily="34" charset="0"/>
              </a:rPr>
              <a:t>Bananas(   ) Carrots(   ) Squash(   ) Sweet potato (   )</a:t>
            </a:r>
          </a:p>
          <a:p>
            <a:endParaRPr lang="en-GB" sz="20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4"/>
            </a:pPr>
            <a:r>
              <a:rPr lang="en-GB" sz="2500" dirty="0">
                <a:solidFill>
                  <a:schemeClr val="bg1"/>
                </a:solidFill>
                <a:latin typeface="Arial" panose="020B0604020202020204" pitchFamily="34" charset="0"/>
                <a:cs typeface="Arial" panose="020B0604020202020204" pitchFamily="34" charset="0"/>
              </a:rPr>
              <a:t>High </a:t>
            </a:r>
            <a:r>
              <a:rPr lang="en-GB" sz="2500" dirty="0" err="1">
                <a:solidFill>
                  <a:schemeClr val="bg1"/>
                </a:solidFill>
                <a:latin typeface="Arial" panose="020B0604020202020204" pitchFamily="34" charset="0"/>
                <a:cs typeface="Arial" panose="020B0604020202020204" pitchFamily="34" charset="0"/>
              </a:rPr>
              <a:t>fiber</a:t>
            </a:r>
            <a:r>
              <a:rPr lang="en-GB" sz="2500" dirty="0">
                <a:solidFill>
                  <a:schemeClr val="bg1"/>
                </a:solidFill>
                <a:latin typeface="Arial" panose="020B0604020202020204" pitchFamily="34" charset="0"/>
                <a:cs typeface="Arial" panose="020B0604020202020204" pitchFamily="34" charset="0"/>
              </a:rPr>
              <a:t> foods</a:t>
            </a:r>
          </a:p>
          <a:p>
            <a:r>
              <a:rPr lang="en-GB" sz="2000" dirty="0">
                <a:solidFill>
                  <a:schemeClr val="bg1"/>
                </a:solidFill>
                <a:latin typeface="Arial" panose="020B0604020202020204" pitchFamily="34" charset="0"/>
                <a:cs typeface="Arial" panose="020B0604020202020204" pitchFamily="34" charset="0"/>
              </a:rPr>
              <a:t>Green leafy vegetables (   )   Oatmeal (   )   Papaya (   )   </a:t>
            </a:r>
            <a:r>
              <a:rPr lang="en-GB" sz="2000" dirty="0" err="1">
                <a:solidFill>
                  <a:schemeClr val="bg1"/>
                </a:solidFill>
                <a:latin typeface="Arial" panose="020B0604020202020204" pitchFamily="34" charset="0"/>
                <a:cs typeface="Arial" panose="020B0604020202020204" pitchFamily="34" charset="0"/>
              </a:rPr>
              <a:t>Skyflakes</a:t>
            </a:r>
            <a:r>
              <a:rPr lang="en-GB" sz="2000" dirty="0">
                <a:solidFill>
                  <a:schemeClr val="bg1"/>
                </a:solidFill>
                <a:latin typeface="Arial" panose="020B0604020202020204" pitchFamily="34" charset="0"/>
                <a:cs typeface="Arial" panose="020B0604020202020204" pitchFamily="34" charset="0"/>
              </a:rPr>
              <a:t> (   )</a:t>
            </a:r>
          </a:p>
          <a:p>
            <a:endParaRPr lang="en-GB" sz="20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5"/>
            </a:pPr>
            <a:r>
              <a:rPr lang="en-GB" sz="2500" dirty="0">
                <a:solidFill>
                  <a:schemeClr val="bg1"/>
                </a:solidFill>
                <a:latin typeface="Arial" panose="020B0604020202020204" pitchFamily="34" charset="0"/>
                <a:cs typeface="Arial" panose="020B0604020202020204" pitchFamily="34" charset="0"/>
              </a:rPr>
              <a:t>Risk reducing methods of cooking</a:t>
            </a:r>
          </a:p>
          <a:p>
            <a:r>
              <a:rPr lang="en-GB" sz="2000" dirty="0">
                <a:solidFill>
                  <a:schemeClr val="bg1"/>
                </a:solidFill>
                <a:latin typeface="Arial" panose="020B0604020202020204" pitchFamily="34" charset="0"/>
                <a:cs typeface="Arial" panose="020B0604020202020204" pitchFamily="34" charset="0"/>
              </a:rPr>
              <a:t>Broiling (   )   Roasting (   )   Curing (   )   Boiled(   )</a:t>
            </a:r>
          </a:p>
        </p:txBody>
      </p:sp>
    </p:spTree>
    <p:extLst>
      <p:ext uri="{BB962C8B-B14F-4D97-AF65-F5344CB8AC3E}">
        <p14:creationId xmlns:p14="http://schemas.microsoft.com/office/powerpoint/2010/main" val="306921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346201" y="2036311"/>
            <a:ext cx="7785220" cy="3675943"/>
          </a:xfrm>
          <a:prstGeom prst="rect">
            <a:avLst/>
          </a:prstGeom>
          <a:noFill/>
        </p:spPr>
        <p:txBody>
          <a:bodyPr wrap="square" rtlCol="0">
            <a:spAutoFit/>
          </a:bodyPr>
          <a:lstStyle/>
          <a:p>
            <a:r>
              <a:rPr lang="en-GB" sz="2500" dirty="0">
                <a:solidFill>
                  <a:srgbClr val="FFFF00"/>
                </a:solidFill>
                <a:latin typeface="Arial" panose="020B0604020202020204" pitchFamily="34" charset="0"/>
                <a:cs typeface="Arial" panose="020B0604020202020204" pitchFamily="34" charset="0"/>
              </a:rPr>
              <a:t>Arrange the following jumbled letters</a:t>
            </a:r>
          </a:p>
          <a:p>
            <a:endParaRPr lang="en-GB" sz="2500" dirty="0">
              <a:solidFill>
                <a:srgbClr val="FFFF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ESKTOR			_____________________</a:t>
            </a:r>
          </a:p>
          <a:p>
            <a:pPr marL="457200" indent="-457200">
              <a:lnSpc>
                <a:spcPct val="15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NSOITENPRYHE	_____________________</a:t>
            </a:r>
          </a:p>
          <a:p>
            <a:pPr marL="457200" indent="-457200">
              <a:lnSpc>
                <a:spcPct val="15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CERCAN			_____________________</a:t>
            </a:r>
          </a:p>
          <a:p>
            <a:pPr marL="457200" indent="-457200">
              <a:lnSpc>
                <a:spcPct val="15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CLEROATHERSISOS _____________________</a:t>
            </a:r>
          </a:p>
          <a:p>
            <a:pPr marL="457200" indent="-457200">
              <a:lnSpc>
                <a:spcPct val="15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PYBENRENEZO	_____________________</a:t>
            </a:r>
          </a:p>
        </p:txBody>
      </p:sp>
    </p:spTree>
    <p:extLst>
      <p:ext uri="{BB962C8B-B14F-4D97-AF65-F5344CB8AC3E}">
        <p14:creationId xmlns:p14="http://schemas.microsoft.com/office/powerpoint/2010/main" val="3409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B1A3A-F365-492B-87F6-2E8D59F22416}"/>
              </a:ext>
            </a:extLst>
          </p:cNvPr>
          <p:cNvSpPr/>
          <p:nvPr/>
        </p:nvSpPr>
        <p:spPr>
          <a:xfrm>
            <a:off x="3850433" y="1982669"/>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581778"/>
            <a:ext cx="8248073" cy="4324261"/>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Mankind spent the first half of this century making remarkable gains in life expectancy and overall health.  Crucial to those gains were a number of nutritional adjustments that reduced the chances of contracting a variety of diseases caused by nutritional deficiencies.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Today however, we are confronting a new onslaught of nutrition-related diseases; in fact six out of ten of today’s leading causes of death in the United States (stroke, heart attack, cancer, atherosclerosis, cirrhosis of the liver, and diabetes) are inextricably  linked to our diets.</a:t>
            </a:r>
          </a:p>
        </p:txBody>
      </p:sp>
    </p:spTree>
    <p:extLst>
      <p:ext uri="{BB962C8B-B14F-4D97-AF65-F5344CB8AC3E}">
        <p14:creationId xmlns:p14="http://schemas.microsoft.com/office/powerpoint/2010/main" val="2375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581778"/>
            <a:ext cx="8248073" cy="4324261"/>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More important, nutrition is at the forefront of preventive medicine.  Many researchers believe that a number of the degenerative diseases have periods of latency; they may be developing in your system for 20 or even 30 years before any symptoms are observable.  By adjusting the environment in which a disease develops, the course of the disease can be altered.  It is not possible to change one’s genetic makeup, but it is increasingly apparent that dietary changes – that is, the practice of preventive nutrition— can contribute to improved health and the prevention of disease.</a:t>
            </a:r>
          </a:p>
        </p:txBody>
      </p:sp>
    </p:spTree>
    <p:extLst>
      <p:ext uri="{BB962C8B-B14F-4D97-AF65-F5344CB8AC3E}">
        <p14:creationId xmlns:p14="http://schemas.microsoft.com/office/powerpoint/2010/main" val="134536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2356222"/>
            <a:ext cx="8248073" cy="2015936"/>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In this lesson, we’ll be talking ‘bout today’s two top leading causes of death, not only in the U.S. but also here in the Philippines. These are </a:t>
            </a:r>
            <a:r>
              <a:rPr lang="en-GB" sz="2500" b="1" dirty="0">
                <a:solidFill>
                  <a:schemeClr val="bg1"/>
                </a:solidFill>
                <a:latin typeface="Arial" panose="020B0604020202020204" pitchFamily="34" charset="0"/>
                <a:cs typeface="Arial" panose="020B0604020202020204" pitchFamily="34" charset="0"/>
              </a:rPr>
              <a:t>cancer</a:t>
            </a:r>
            <a:r>
              <a:rPr lang="en-GB" sz="2500" dirty="0">
                <a:solidFill>
                  <a:schemeClr val="bg1"/>
                </a:solidFill>
                <a:latin typeface="Arial" panose="020B0604020202020204" pitchFamily="34" charset="0"/>
                <a:cs typeface="Arial" panose="020B0604020202020204" pitchFamily="34" charset="0"/>
              </a:rPr>
              <a:t> and </a:t>
            </a:r>
            <a:r>
              <a:rPr lang="en-GB" sz="2500" b="1" dirty="0">
                <a:solidFill>
                  <a:schemeClr val="bg1"/>
                </a:solidFill>
                <a:latin typeface="Arial" panose="020B0604020202020204" pitchFamily="34" charset="0"/>
                <a:cs typeface="Arial" panose="020B0604020202020204" pitchFamily="34" charset="0"/>
              </a:rPr>
              <a:t>stroke</a:t>
            </a:r>
            <a:r>
              <a:rPr lang="en-GB" sz="2500" dirty="0">
                <a:solidFill>
                  <a:schemeClr val="bg1"/>
                </a:solidFill>
                <a:latin typeface="Arial" panose="020B0604020202020204" pitchFamily="34" charset="0"/>
                <a:cs typeface="Arial" panose="020B0604020202020204" pitchFamily="34" charset="0"/>
              </a:rPr>
              <a:t>.  Reason of their existence is interrelated with a person’s lifestyle and diet as well.</a:t>
            </a:r>
          </a:p>
        </p:txBody>
      </p:sp>
    </p:spTree>
    <p:extLst>
      <p:ext uri="{BB962C8B-B14F-4D97-AF65-F5344CB8AC3E}">
        <p14:creationId xmlns:p14="http://schemas.microsoft.com/office/powerpoint/2010/main" val="11494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Who wants to have it?  Perhaps nobody wants to, of course!  The very word when heard by anyone sends chills of fear.  This fear in many instances is founded on misunderstanding and misrepresentation of the facts.  Cancer is a strange condition in which certain cells of the body begin to undergo a striking change in their normal habits of living.  The process that brings this about is still a deep mystery.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8918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 diagnosis of cancer doesn’t mean as a death sentence.  Sometimes it can be treated especially when detected earlier.  It ranks as number two killer in America, trailing only heart disease.  Unless we as a nation make positive lifestyle changes, soon after the year 2000 it could be the number one cause of death.</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4747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Epidemiological data: </a:t>
            </a:r>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In America, the statistics indicate that one in every two men and one in every three women will at some time be diagnosed with this frightful disease.  Currently one in every four deaths in this country is from cancer.  All told over 500,000 Americans die each year from this dreaded killer.  Colorectal cancer is rare in parts of the world where there is high intake of high-</a:t>
            </a:r>
            <a:r>
              <a:rPr lang="en-GB" sz="2500" dirty="0" err="1">
                <a:solidFill>
                  <a:schemeClr val="bg1"/>
                </a:solidFill>
                <a:latin typeface="Arial" panose="020B0604020202020204" pitchFamily="34" charset="0"/>
                <a:cs typeface="Arial" panose="020B0604020202020204" pitchFamily="34" charset="0"/>
              </a:rPr>
              <a:t>fiber</a:t>
            </a:r>
            <a:r>
              <a:rPr lang="en-GB" sz="2500" dirty="0">
                <a:solidFill>
                  <a:schemeClr val="bg1"/>
                </a:solidFill>
                <a:latin typeface="Arial" panose="020B0604020202020204" pitchFamily="34" charset="0"/>
                <a:cs typeface="Arial" panose="020B0604020202020204" pitchFamily="34" charset="0"/>
              </a:rPr>
              <a:t> diet and low fat diet consume.  In areas of the world where nitrite and nitrate are found in high amounts in food and water, such as Colombia. </a:t>
            </a:r>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5582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2754600"/>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Epidemiological data: </a:t>
            </a:r>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r>
              <a:rPr lang="en-GB" sz="2500" dirty="0">
                <a:solidFill>
                  <a:schemeClr val="bg1"/>
                </a:solidFill>
                <a:latin typeface="Arial" panose="020B0604020202020204" pitchFamily="34" charset="0"/>
                <a:cs typeface="Arial" panose="020B0604020202020204" pitchFamily="34" charset="0"/>
              </a:rPr>
              <a:t>Stomach and </a:t>
            </a:r>
            <a:r>
              <a:rPr lang="en-GB" sz="2500" dirty="0" err="1">
                <a:solidFill>
                  <a:schemeClr val="bg1"/>
                </a:solidFill>
                <a:latin typeface="Arial" panose="020B0604020202020204" pitchFamily="34" charset="0"/>
                <a:cs typeface="Arial" panose="020B0604020202020204" pitchFamily="34" charset="0"/>
              </a:rPr>
              <a:t>esophageal</a:t>
            </a:r>
            <a:r>
              <a:rPr lang="en-GB" sz="2500" dirty="0">
                <a:solidFill>
                  <a:schemeClr val="bg1"/>
                </a:solidFill>
                <a:latin typeface="Arial" panose="020B0604020202020204" pitchFamily="34" charset="0"/>
                <a:cs typeface="Arial" panose="020B0604020202020204" pitchFamily="34" charset="0"/>
              </a:rPr>
              <a:t> cancers are common, as they are also in areas of the world where cured and pickled foods are widely used, such as in China and Japan.</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4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3139321"/>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CANCER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Warning signals of cancer: </a:t>
            </a:r>
          </a:p>
          <a:p>
            <a:pPr algn="just"/>
            <a:r>
              <a:rPr lang="en-GB" sz="2500" dirty="0">
                <a:solidFill>
                  <a:schemeClr val="bg1"/>
                </a:solidFill>
                <a:latin typeface="Arial" panose="020B0604020202020204" pitchFamily="34" charset="0"/>
                <a:cs typeface="Arial" panose="020B0604020202020204" pitchFamily="34" charset="0"/>
              </a:rPr>
              <a:t>A change in bowel or bladder habits; a sore that does not heal; unusual bleeding or discharge; thickening or a lump in the breast or elsewhere; indigestion or difficulty in swallowing; obvious change in a wart or mole; nagging cough or hoarseness.</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09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1269</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13</cp:revision>
  <dcterms:created xsi:type="dcterms:W3CDTF">2020-05-05T12:12:43Z</dcterms:created>
  <dcterms:modified xsi:type="dcterms:W3CDTF">2020-05-05T15:57:49Z</dcterms:modified>
</cp:coreProperties>
</file>