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4" r:id="rId5"/>
    <p:sldId id="270" r:id="rId6"/>
    <p:sldId id="275" r:id="rId7"/>
    <p:sldId id="276" r:id="rId8"/>
    <p:sldId id="277" r:id="rId9"/>
    <p:sldId id="278"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570C2-EB47-4D16-B296-E64FAAF741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8DBBCE-BADB-405D-B1A3-E03C645EE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E0E21-E579-4C3E-8A1E-8F05316773F5}"/>
              </a:ext>
            </a:extLst>
          </p:cNvPr>
          <p:cNvSpPr>
            <a:spLocks noGrp="1"/>
          </p:cNvSpPr>
          <p:nvPr>
            <p:ph type="dt" sz="half" idx="10"/>
          </p:nvPr>
        </p:nvSpPr>
        <p:spPr/>
        <p:txBody>
          <a:bodyPr/>
          <a:lstStyle/>
          <a:p>
            <a:fld id="{B68E31E6-CD68-454D-B84F-EA2498E0889D}" type="datetimeFigureOut">
              <a:rPr lang="en-GB" smtClean="0"/>
              <a:t>06/05/2020</a:t>
            </a:fld>
            <a:endParaRPr lang="en-GB"/>
          </a:p>
        </p:txBody>
      </p:sp>
      <p:sp>
        <p:nvSpPr>
          <p:cNvPr id="5" name="Footer Placeholder 4">
            <a:extLst>
              <a:ext uri="{FF2B5EF4-FFF2-40B4-BE49-F238E27FC236}">
                <a16:creationId xmlns:a16="http://schemas.microsoft.com/office/drawing/2014/main" id="{0838C89B-7838-4439-8F23-7B6C205FF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B209C4-59BD-401F-9034-8109DF558B4E}"/>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07237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3E02-029B-43BD-A21D-7ED4360787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CD5777-8E51-495F-A48B-0C700F9C7C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F90A3C-D196-44C5-A8C2-D8DE1CE15CCA}"/>
              </a:ext>
            </a:extLst>
          </p:cNvPr>
          <p:cNvSpPr>
            <a:spLocks noGrp="1"/>
          </p:cNvSpPr>
          <p:nvPr>
            <p:ph type="dt" sz="half" idx="10"/>
          </p:nvPr>
        </p:nvSpPr>
        <p:spPr/>
        <p:txBody>
          <a:bodyPr/>
          <a:lstStyle/>
          <a:p>
            <a:fld id="{B68E31E6-CD68-454D-B84F-EA2498E0889D}" type="datetimeFigureOut">
              <a:rPr lang="en-GB" smtClean="0"/>
              <a:t>06/05/2020</a:t>
            </a:fld>
            <a:endParaRPr lang="en-GB"/>
          </a:p>
        </p:txBody>
      </p:sp>
      <p:sp>
        <p:nvSpPr>
          <p:cNvPr id="5" name="Footer Placeholder 4">
            <a:extLst>
              <a:ext uri="{FF2B5EF4-FFF2-40B4-BE49-F238E27FC236}">
                <a16:creationId xmlns:a16="http://schemas.microsoft.com/office/drawing/2014/main" id="{4C26CC1E-C125-4ACE-B087-FFB6D1692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E4AD04-7082-4CB4-AD44-F90FC18180D5}"/>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43823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451960-F161-4988-B5A8-E42A4BB2E7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846077-6017-4F00-B28E-D22BDBC4C2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F98112-3074-47FB-8C85-3591CEEC91C4}"/>
              </a:ext>
            </a:extLst>
          </p:cNvPr>
          <p:cNvSpPr>
            <a:spLocks noGrp="1"/>
          </p:cNvSpPr>
          <p:nvPr>
            <p:ph type="dt" sz="half" idx="10"/>
          </p:nvPr>
        </p:nvSpPr>
        <p:spPr/>
        <p:txBody>
          <a:bodyPr/>
          <a:lstStyle/>
          <a:p>
            <a:fld id="{B68E31E6-CD68-454D-B84F-EA2498E0889D}" type="datetimeFigureOut">
              <a:rPr lang="en-GB" smtClean="0"/>
              <a:t>06/05/2020</a:t>
            </a:fld>
            <a:endParaRPr lang="en-GB"/>
          </a:p>
        </p:txBody>
      </p:sp>
      <p:sp>
        <p:nvSpPr>
          <p:cNvPr id="5" name="Footer Placeholder 4">
            <a:extLst>
              <a:ext uri="{FF2B5EF4-FFF2-40B4-BE49-F238E27FC236}">
                <a16:creationId xmlns:a16="http://schemas.microsoft.com/office/drawing/2014/main" id="{ECAA30B6-A53E-4B84-B492-E3D65D1710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E90AD3-F2CC-4D1E-887E-BCC5B5D08E9B}"/>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74805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A9E9-7B27-45AC-8803-A759DD0DA2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ED2B8B-5B9D-45F7-A37E-35E551C125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F8E272-AB14-4417-B9AA-C1DA9944AD9B}"/>
              </a:ext>
            </a:extLst>
          </p:cNvPr>
          <p:cNvSpPr>
            <a:spLocks noGrp="1"/>
          </p:cNvSpPr>
          <p:nvPr>
            <p:ph type="dt" sz="half" idx="10"/>
          </p:nvPr>
        </p:nvSpPr>
        <p:spPr/>
        <p:txBody>
          <a:bodyPr/>
          <a:lstStyle/>
          <a:p>
            <a:fld id="{B68E31E6-CD68-454D-B84F-EA2498E0889D}" type="datetimeFigureOut">
              <a:rPr lang="en-GB" smtClean="0"/>
              <a:t>06/05/2020</a:t>
            </a:fld>
            <a:endParaRPr lang="en-GB"/>
          </a:p>
        </p:txBody>
      </p:sp>
      <p:sp>
        <p:nvSpPr>
          <p:cNvPr id="5" name="Footer Placeholder 4">
            <a:extLst>
              <a:ext uri="{FF2B5EF4-FFF2-40B4-BE49-F238E27FC236}">
                <a16:creationId xmlns:a16="http://schemas.microsoft.com/office/drawing/2014/main" id="{74020688-F053-4ED5-9333-2E295C394F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E544CB-C4EB-4778-B36C-A461F1A793AE}"/>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258081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EBDB-83BB-4766-B79C-0EF46809CB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5D98F1-A1BF-4F33-8810-1F54897E0E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0182F4-8A2F-43D4-A286-077FF5DFDB7B}"/>
              </a:ext>
            </a:extLst>
          </p:cNvPr>
          <p:cNvSpPr>
            <a:spLocks noGrp="1"/>
          </p:cNvSpPr>
          <p:nvPr>
            <p:ph type="dt" sz="half" idx="10"/>
          </p:nvPr>
        </p:nvSpPr>
        <p:spPr/>
        <p:txBody>
          <a:bodyPr/>
          <a:lstStyle/>
          <a:p>
            <a:fld id="{B68E31E6-CD68-454D-B84F-EA2498E0889D}" type="datetimeFigureOut">
              <a:rPr lang="en-GB" smtClean="0"/>
              <a:t>06/05/2020</a:t>
            </a:fld>
            <a:endParaRPr lang="en-GB"/>
          </a:p>
        </p:txBody>
      </p:sp>
      <p:sp>
        <p:nvSpPr>
          <p:cNvPr id="5" name="Footer Placeholder 4">
            <a:extLst>
              <a:ext uri="{FF2B5EF4-FFF2-40B4-BE49-F238E27FC236}">
                <a16:creationId xmlns:a16="http://schemas.microsoft.com/office/drawing/2014/main" id="{AC057480-F86D-407F-9A13-6425973B38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5F9A22-B301-46A3-9E0F-48EA4A2D2ECA}"/>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230407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ACBB-D3CD-4423-888F-0D5F9EF8C1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B89459-8B6D-41BA-8558-80741FE61F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38281F-352F-4BDF-A82B-251C3625F1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A88A01-E8F5-47E9-AD9E-217397FE3A73}"/>
              </a:ext>
            </a:extLst>
          </p:cNvPr>
          <p:cNvSpPr>
            <a:spLocks noGrp="1"/>
          </p:cNvSpPr>
          <p:nvPr>
            <p:ph type="dt" sz="half" idx="10"/>
          </p:nvPr>
        </p:nvSpPr>
        <p:spPr/>
        <p:txBody>
          <a:bodyPr/>
          <a:lstStyle/>
          <a:p>
            <a:fld id="{B68E31E6-CD68-454D-B84F-EA2498E0889D}" type="datetimeFigureOut">
              <a:rPr lang="en-GB" smtClean="0"/>
              <a:t>06/05/2020</a:t>
            </a:fld>
            <a:endParaRPr lang="en-GB"/>
          </a:p>
        </p:txBody>
      </p:sp>
      <p:sp>
        <p:nvSpPr>
          <p:cNvPr id="6" name="Footer Placeholder 5">
            <a:extLst>
              <a:ext uri="{FF2B5EF4-FFF2-40B4-BE49-F238E27FC236}">
                <a16:creationId xmlns:a16="http://schemas.microsoft.com/office/drawing/2014/main" id="{9B8C1FE0-15F1-4785-B7AB-616929C4A8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424A4C-58E6-4EE2-88CD-47F5E706B107}"/>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72478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C503-8C37-4F1F-84CA-5CA856EA6A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14A160-3A13-41F8-93DD-9E7F3DBB82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0C5394-58C7-472E-8BE0-D469BB543B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05E211-74A3-4E24-AA07-73BA5F6B5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F66BB-ACC3-41C3-A022-1C653367C8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63A994-171C-4DE9-A76B-D5904FB5AD3D}"/>
              </a:ext>
            </a:extLst>
          </p:cNvPr>
          <p:cNvSpPr>
            <a:spLocks noGrp="1"/>
          </p:cNvSpPr>
          <p:nvPr>
            <p:ph type="dt" sz="half" idx="10"/>
          </p:nvPr>
        </p:nvSpPr>
        <p:spPr/>
        <p:txBody>
          <a:bodyPr/>
          <a:lstStyle/>
          <a:p>
            <a:fld id="{B68E31E6-CD68-454D-B84F-EA2498E0889D}" type="datetimeFigureOut">
              <a:rPr lang="en-GB" smtClean="0"/>
              <a:t>06/05/2020</a:t>
            </a:fld>
            <a:endParaRPr lang="en-GB"/>
          </a:p>
        </p:txBody>
      </p:sp>
      <p:sp>
        <p:nvSpPr>
          <p:cNvPr id="8" name="Footer Placeholder 7">
            <a:extLst>
              <a:ext uri="{FF2B5EF4-FFF2-40B4-BE49-F238E27FC236}">
                <a16:creationId xmlns:a16="http://schemas.microsoft.com/office/drawing/2014/main" id="{79AEE52F-E4F8-483D-B081-66AA042DC6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287E2D-9C92-47D7-913C-39C936573D7E}"/>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6018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789A-31DA-4CE1-9CA8-92A3F6C68A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5E5794-56E5-47EA-96CC-6833B1DEA656}"/>
              </a:ext>
            </a:extLst>
          </p:cNvPr>
          <p:cNvSpPr>
            <a:spLocks noGrp="1"/>
          </p:cNvSpPr>
          <p:nvPr>
            <p:ph type="dt" sz="half" idx="10"/>
          </p:nvPr>
        </p:nvSpPr>
        <p:spPr/>
        <p:txBody>
          <a:bodyPr/>
          <a:lstStyle/>
          <a:p>
            <a:fld id="{B68E31E6-CD68-454D-B84F-EA2498E0889D}" type="datetimeFigureOut">
              <a:rPr lang="en-GB" smtClean="0"/>
              <a:t>06/05/2020</a:t>
            </a:fld>
            <a:endParaRPr lang="en-GB"/>
          </a:p>
        </p:txBody>
      </p:sp>
      <p:sp>
        <p:nvSpPr>
          <p:cNvPr id="4" name="Footer Placeholder 3">
            <a:extLst>
              <a:ext uri="{FF2B5EF4-FFF2-40B4-BE49-F238E27FC236}">
                <a16:creationId xmlns:a16="http://schemas.microsoft.com/office/drawing/2014/main" id="{B4F8B409-BBA8-4AFC-8140-4D28573559C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0FD529-1113-4FD7-B429-C9B306D03861}"/>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82228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E0EA1-C900-4512-928C-7722ECB6F83D}"/>
              </a:ext>
            </a:extLst>
          </p:cNvPr>
          <p:cNvSpPr>
            <a:spLocks noGrp="1"/>
          </p:cNvSpPr>
          <p:nvPr>
            <p:ph type="dt" sz="half" idx="10"/>
          </p:nvPr>
        </p:nvSpPr>
        <p:spPr/>
        <p:txBody>
          <a:bodyPr/>
          <a:lstStyle/>
          <a:p>
            <a:fld id="{B68E31E6-CD68-454D-B84F-EA2498E0889D}" type="datetimeFigureOut">
              <a:rPr lang="en-GB" smtClean="0"/>
              <a:t>06/05/2020</a:t>
            </a:fld>
            <a:endParaRPr lang="en-GB"/>
          </a:p>
        </p:txBody>
      </p:sp>
      <p:sp>
        <p:nvSpPr>
          <p:cNvPr id="3" name="Footer Placeholder 2">
            <a:extLst>
              <a:ext uri="{FF2B5EF4-FFF2-40B4-BE49-F238E27FC236}">
                <a16:creationId xmlns:a16="http://schemas.microsoft.com/office/drawing/2014/main" id="{54BD9B97-819C-4C2F-AA40-38A3DB24A4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47BFE4-2D3C-4C64-AC70-A37FF69A3010}"/>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36097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83274-9C6B-4300-AC43-0A60B1B81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D82F57-B50A-4CFD-8EFE-FCF9C630DC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53896C-4458-4BD2-B989-258FC6F74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49E45-5AE0-4CFC-9034-658225735F88}"/>
              </a:ext>
            </a:extLst>
          </p:cNvPr>
          <p:cNvSpPr>
            <a:spLocks noGrp="1"/>
          </p:cNvSpPr>
          <p:nvPr>
            <p:ph type="dt" sz="half" idx="10"/>
          </p:nvPr>
        </p:nvSpPr>
        <p:spPr/>
        <p:txBody>
          <a:bodyPr/>
          <a:lstStyle/>
          <a:p>
            <a:fld id="{B68E31E6-CD68-454D-B84F-EA2498E0889D}" type="datetimeFigureOut">
              <a:rPr lang="en-GB" smtClean="0"/>
              <a:t>06/05/2020</a:t>
            </a:fld>
            <a:endParaRPr lang="en-GB"/>
          </a:p>
        </p:txBody>
      </p:sp>
      <p:sp>
        <p:nvSpPr>
          <p:cNvPr id="6" name="Footer Placeholder 5">
            <a:extLst>
              <a:ext uri="{FF2B5EF4-FFF2-40B4-BE49-F238E27FC236}">
                <a16:creationId xmlns:a16="http://schemas.microsoft.com/office/drawing/2014/main" id="{3703601B-283B-4AA3-BD10-EB97C26898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3DA76A-6323-48D4-8104-A5BE2CEF7A13}"/>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397304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134F-4A91-4E65-802B-441E273DA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4F07D7C-E331-48EE-A00C-F7BEEF5AD6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EBE3EC-44C2-41B8-9A18-08B5B79DBB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6D9230-6415-4498-BC1D-AC3D1A4E70F8}"/>
              </a:ext>
            </a:extLst>
          </p:cNvPr>
          <p:cNvSpPr>
            <a:spLocks noGrp="1"/>
          </p:cNvSpPr>
          <p:nvPr>
            <p:ph type="dt" sz="half" idx="10"/>
          </p:nvPr>
        </p:nvSpPr>
        <p:spPr/>
        <p:txBody>
          <a:bodyPr/>
          <a:lstStyle/>
          <a:p>
            <a:fld id="{B68E31E6-CD68-454D-B84F-EA2498E0889D}" type="datetimeFigureOut">
              <a:rPr lang="en-GB" smtClean="0"/>
              <a:t>06/05/2020</a:t>
            </a:fld>
            <a:endParaRPr lang="en-GB"/>
          </a:p>
        </p:txBody>
      </p:sp>
      <p:sp>
        <p:nvSpPr>
          <p:cNvPr id="6" name="Footer Placeholder 5">
            <a:extLst>
              <a:ext uri="{FF2B5EF4-FFF2-40B4-BE49-F238E27FC236}">
                <a16:creationId xmlns:a16="http://schemas.microsoft.com/office/drawing/2014/main" id="{1EA12A06-E388-4F48-A1AC-D7A7E080C7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DFDB75-E09F-4310-BF6C-C35F8004D1BB}"/>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333586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2E5B19-0538-42BF-9F5D-BB7490D457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EC0BB8-BA7E-4D27-B573-ABAB58735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A96C0A-361A-4E78-BF59-357A3823A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E31E6-CD68-454D-B84F-EA2498E0889D}" type="datetimeFigureOut">
              <a:rPr lang="en-GB" smtClean="0"/>
              <a:t>06/05/2020</a:t>
            </a:fld>
            <a:endParaRPr lang="en-GB"/>
          </a:p>
        </p:txBody>
      </p:sp>
      <p:sp>
        <p:nvSpPr>
          <p:cNvPr id="5" name="Footer Placeholder 4">
            <a:extLst>
              <a:ext uri="{FF2B5EF4-FFF2-40B4-BE49-F238E27FC236}">
                <a16:creationId xmlns:a16="http://schemas.microsoft.com/office/drawing/2014/main" id="{E54C001C-0B48-4DF7-91AB-0F90EDDF3E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0250B05-69E1-4DE5-991A-CC25286B9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16C26-77ED-4D16-8604-8FBD8CB7108A}" type="slidenum">
              <a:rPr lang="en-GB" smtClean="0"/>
              <a:t>‹#›</a:t>
            </a:fld>
            <a:endParaRPr lang="en-GB"/>
          </a:p>
        </p:txBody>
      </p:sp>
    </p:spTree>
    <p:extLst>
      <p:ext uri="{BB962C8B-B14F-4D97-AF65-F5344CB8AC3E}">
        <p14:creationId xmlns:p14="http://schemas.microsoft.com/office/powerpoint/2010/main" val="2502921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83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BB1A3A-F365-492B-87F6-2E8D59F22416}"/>
              </a:ext>
            </a:extLst>
          </p:cNvPr>
          <p:cNvSpPr/>
          <p:nvPr/>
        </p:nvSpPr>
        <p:spPr>
          <a:xfrm>
            <a:off x="3850433" y="1982669"/>
            <a:ext cx="7197012" cy="923330"/>
          </a:xfrm>
          <a:prstGeom prst="rect">
            <a:avLst/>
          </a:prstGeom>
        </p:spPr>
        <p:txBody>
          <a:bodyPr wrap="square">
            <a:spAutoFit/>
          </a:bodyPr>
          <a:lstStyle/>
          <a:p>
            <a:r>
              <a:rPr lang="en-GB" dirty="0">
                <a:solidFill>
                  <a:schemeClr val="bg1"/>
                </a:solidFill>
                <a:latin typeface="Arial" panose="020B0604020202020204" pitchFamily="34" charset="0"/>
                <a:cs typeface="Arial" panose="020B0604020202020204" pitchFamily="34" charset="0"/>
              </a:rPr>
              <a:t>NAME:		______________________________________</a:t>
            </a:r>
          </a:p>
          <a:p>
            <a:r>
              <a:rPr lang="en-GB" dirty="0">
                <a:solidFill>
                  <a:schemeClr val="bg1"/>
                </a:solidFill>
                <a:latin typeface="Arial" panose="020B0604020202020204" pitchFamily="34" charset="0"/>
                <a:cs typeface="Arial" panose="020B0604020202020204" pitchFamily="34" charset="0"/>
              </a:rPr>
              <a:t>ADDRESS:	______________________________________</a:t>
            </a:r>
          </a:p>
          <a:p>
            <a:r>
              <a:rPr lang="en-GB" dirty="0">
                <a:solidFill>
                  <a:schemeClr val="bg1"/>
                </a:solidFill>
                <a:latin typeface="Arial" panose="020B0604020202020204" pitchFamily="34" charset="0"/>
                <a:cs typeface="Arial" panose="020B0604020202020204" pitchFamily="34" charset="0"/>
              </a:rPr>
              <a:t>AGE:		______________________________________</a:t>
            </a:r>
          </a:p>
        </p:txBody>
      </p:sp>
    </p:spTree>
    <p:extLst>
      <p:ext uri="{BB962C8B-B14F-4D97-AF65-F5344CB8AC3E}">
        <p14:creationId xmlns:p14="http://schemas.microsoft.com/office/powerpoint/2010/main" val="401259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703079"/>
            <a:ext cx="8248073" cy="3939540"/>
          </a:xfrm>
          <a:prstGeom prst="rect">
            <a:avLst/>
          </a:prstGeom>
          <a:noFill/>
        </p:spPr>
        <p:txBody>
          <a:bodyPr wrap="square" rtlCol="0">
            <a:spAutoFit/>
          </a:bodyPr>
          <a:lstStyle/>
          <a:p>
            <a:pPr algn="just"/>
            <a:r>
              <a:rPr lang="en-GB" sz="2500" dirty="0">
                <a:solidFill>
                  <a:schemeClr val="bg1"/>
                </a:solidFill>
                <a:latin typeface="Arial" panose="020B0604020202020204" pitchFamily="34" charset="0"/>
                <a:cs typeface="Arial" panose="020B0604020202020204" pitchFamily="34" charset="0"/>
              </a:rPr>
              <a:t>Although it is true that an occasional drink is not normally harmful, any form of regular drinking is a potential health hazard.  The liver is the organ most susceptible to the noxious effects of alcohol, and the end result of 20 years of alcoholism could be cirrhosis.  Even from the time you take your first drink, however, alcohol impairs liver function and puts you in a high- risk group for high blood pressure, heart disease, cancer, gastric irritation, pancreatitis, malnutrition, fatty liver, mineral deficiencies, and even an impairment of sexual performance in men.</a:t>
            </a:r>
          </a:p>
        </p:txBody>
      </p:sp>
    </p:spTree>
    <p:extLst>
      <p:ext uri="{BB962C8B-B14F-4D97-AF65-F5344CB8AC3E}">
        <p14:creationId xmlns:p14="http://schemas.microsoft.com/office/powerpoint/2010/main" val="224684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609769"/>
            <a:ext cx="8248073" cy="4324261"/>
          </a:xfrm>
          <a:prstGeom prst="rect">
            <a:avLst/>
          </a:prstGeom>
          <a:noFill/>
        </p:spPr>
        <p:txBody>
          <a:bodyPr wrap="square" rtlCol="0">
            <a:spAutoFit/>
          </a:bodyPr>
          <a:lstStyle/>
          <a:p>
            <a:pPr algn="just"/>
            <a:r>
              <a:rPr lang="en-GB" sz="2500" b="1" i="1" dirty="0">
                <a:solidFill>
                  <a:schemeClr val="bg1"/>
                </a:solidFill>
                <a:latin typeface="Arial" panose="020B0604020202020204" pitchFamily="34" charset="0"/>
                <a:cs typeface="Arial" panose="020B0604020202020204" pitchFamily="34" charset="0"/>
              </a:rPr>
              <a:t>Epidemiological data:  One out of every ten American adults who drink has a drinking problem, yet only 15% of them seek formal help.  For every alcoholic, there are four people who are directly affected by his or her problem. Drunk driving accounts for the largest number of deaths in the 15-24 year age group, and alcohol is involved in half of all traffic fatalities.  Alcohol abuse is one of the leading causes of nutritional deficiencies among American adults.  </a:t>
            </a:r>
            <a:r>
              <a:rPr lang="en-GB" sz="2500" dirty="0" err="1">
                <a:solidFill>
                  <a:schemeClr val="bg1"/>
                </a:solidFill>
                <a:latin typeface="Arial" panose="020B0604020202020204" pitchFamily="34" charset="0"/>
                <a:cs typeface="Arial" panose="020B0604020202020204" pitchFamily="34" charset="0"/>
              </a:rPr>
              <a:t>Fetal</a:t>
            </a:r>
            <a:r>
              <a:rPr lang="en-GB" sz="2500" dirty="0">
                <a:solidFill>
                  <a:schemeClr val="bg1"/>
                </a:solidFill>
                <a:latin typeface="Arial" panose="020B0604020202020204" pitchFamily="34" charset="0"/>
                <a:cs typeface="Arial" panose="020B0604020202020204" pitchFamily="34" charset="0"/>
              </a:rPr>
              <a:t> alcohol syndrome is one of the three major causes of infant mental retardation. </a:t>
            </a:r>
          </a:p>
        </p:txBody>
      </p:sp>
    </p:spTree>
    <p:extLst>
      <p:ext uri="{BB962C8B-B14F-4D97-AF65-F5344CB8AC3E}">
        <p14:creationId xmlns:p14="http://schemas.microsoft.com/office/powerpoint/2010/main" val="275635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2421533"/>
            <a:ext cx="8248073" cy="2015936"/>
          </a:xfrm>
          <a:prstGeom prst="rect">
            <a:avLst/>
          </a:prstGeom>
          <a:noFill/>
        </p:spPr>
        <p:txBody>
          <a:bodyPr wrap="square" rtlCol="0">
            <a:spAutoFit/>
          </a:bodyPr>
          <a:lstStyle/>
          <a:p>
            <a:pPr algn="just"/>
            <a:r>
              <a:rPr lang="en-GB" sz="2500" dirty="0">
                <a:solidFill>
                  <a:schemeClr val="bg1"/>
                </a:solidFill>
                <a:latin typeface="Arial" panose="020B0604020202020204" pitchFamily="34" charset="0"/>
                <a:cs typeface="Arial" panose="020B0604020202020204" pitchFamily="34" charset="0"/>
              </a:rPr>
              <a:t>Alcoholics are more likely to suffer from depression, suicide attempts, death in fires and are more likely to be perpetrators or victims of violent crimes.  It is also a factor  in 45-68% of spouse-abuse cases and up to 38% of child-abuse cases.</a:t>
            </a:r>
          </a:p>
        </p:txBody>
      </p:sp>
    </p:spTree>
    <p:extLst>
      <p:ext uri="{BB962C8B-B14F-4D97-AF65-F5344CB8AC3E}">
        <p14:creationId xmlns:p14="http://schemas.microsoft.com/office/powerpoint/2010/main" val="18976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460474"/>
            <a:ext cx="8248073" cy="4293483"/>
          </a:xfrm>
          <a:prstGeom prst="rect">
            <a:avLst/>
          </a:prstGeom>
          <a:noFill/>
        </p:spPr>
        <p:txBody>
          <a:bodyPr wrap="square" rtlCol="0">
            <a:spAutoFit/>
          </a:bodyPr>
          <a:lstStyle/>
          <a:p>
            <a:pPr algn="just"/>
            <a:r>
              <a:rPr lang="en-GB" sz="2300" b="1" cap="all" dirty="0">
                <a:solidFill>
                  <a:srgbClr val="FFFF00"/>
                </a:solidFill>
                <a:latin typeface="Georgia" panose="02040502050405020303" pitchFamily="18" charset="0"/>
              </a:rPr>
              <a:t>SIDE EFFECTS OF ALCOHOL USE</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Alcohol impairs mental and physical functions.  It also contributes to obesity; lead to poor nutrition; raises susceptibility to infectious diseases; causes cirrhosis of the liver; increases cancer risk and heart attack; it robs a person’s self control; encourages violent and criminal </a:t>
            </a:r>
            <a:r>
              <a:rPr lang="en-GB" sz="2500" dirty="0" err="1">
                <a:solidFill>
                  <a:schemeClr val="bg1"/>
                </a:solidFill>
                <a:latin typeface="Arial" panose="020B0604020202020204" pitchFamily="34" charset="0"/>
                <a:cs typeface="Arial" panose="020B0604020202020204" pitchFamily="34" charset="0"/>
              </a:rPr>
              <a:t>behavior</a:t>
            </a:r>
            <a:r>
              <a:rPr lang="en-GB" sz="2500" dirty="0">
                <a:solidFill>
                  <a:schemeClr val="bg1"/>
                </a:solidFill>
                <a:latin typeface="Arial" panose="020B0604020202020204" pitchFamily="34" charset="0"/>
                <a:cs typeface="Arial" panose="020B0604020202020204" pitchFamily="34" charset="0"/>
              </a:rPr>
              <a:t>; it can lead to suicide and family abuse; in pregnant women it can damage the unborn child or might produce mentally retarded child; high blood pressure; impaired sexual function; </a:t>
            </a:r>
          </a:p>
        </p:txBody>
      </p:sp>
    </p:spTree>
    <p:extLst>
      <p:ext uri="{BB962C8B-B14F-4D97-AF65-F5344CB8AC3E}">
        <p14:creationId xmlns:p14="http://schemas.microsoft.com/office/powerpoint/2010/main" val="189182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460474"/>
            <a:ext cx="8248073" cy="5447645"/>
          </a:xfrm>
          <a:prstGeom prst="rect">
            <a:avLst/>
          </a:prstGeom>
          <a:noFill/>
        </p:spPr>
        <p:txBody>
          <a:bodyPr wrap="square" rtlCol="0">
            <a:spAutoFit/>
          </a:bodyPr>
          <a:lstStyle/>
          <a:p>
            <a:pPr algn="just"/>
            <a:r>
              <a:rPr lang="en-GB" sz="2300" b="1" cap="all" dirty="0">
                <a:solidFill>
                  <a:srgbClr val="FFFF00"/>
                </a:solidFill>
                <a:latin typeface="Georgia" panose="02040502050405020303" pitchFamily="18" charset="0"/>
              </a:rPr>
              <a:t>DISTINCT FACTS YOU SHOULD KNOW</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400" dirty="0">
                <a:solidFill>
                  <a:schemeClr val="bg1"/>
                </a:solidFill>
                <a:latin typeface="Arial" panose="020B0604020202020204" pitchFamily="34" charset="0"/>
                <a:cs typeface="Arial" panose="020B0604020202020204" pitchFamily="34" charset="0"/>
              </a:rPr>
              <a:t>Alcohol is a drug.  It changes how you feel and act.  When people are drunk, they often have trouble walking and doing other simple tasks.  Drinking coffee or taking a cold shower won’t lower the amount of alcohol in your bloodstream.  A can of beer, a glass of wine and a mixed drink all have about the same amount of alcohol.  Heavy drinking can cause memory problems.  It can damage the liver and heart.  Signs of alcoholism include drinking alone and hiding bottles.  Alcoholism is a disease.  Needing alcohol to have fun may be a sign of a drinking problem.  With support and treatment, many alcoholics are able to stop drinking and rebuild their lives.</a:t>
            </a:r>
          </a:p>
        </p:txBody>
      </p:sp>
    </p:spTree>
    <p:extLst>
      <p:ext uri="{BB962C8B-B14F-4D97-AF65-F5344CB8AC3E}">
        <p14:creationId xmlns:p14="http://schemas.microsoft.com/office/powerpoint/2010/main" val="195487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460474"/>
            <a:ext cx="8248073" cy="4678204"/>
          </a:xfrm>
          <a:prstGeom prst="rect">
            <a:avLst/>
          </a:prstGeom>
          <a:noFill/>
        </p:spPr>
        <p:txBody>
          <a:bodyPr wrap="square" rtlCol="0">
            <a:spAutoFit/>
          </a:bodyPr>
          <a:lstStyle/>
          <a:p>
            <a:pPr algn="just"/>
            <a:r>
              <a:rPr lang="en-GB" sz="2300" b="1" cap="all" dirty="0">
                <a:solidFill>
                  <a:srgbClr val="FFFF00"/>
                </a:solidFill>
                <a:latin typeface="Georgia" panose="02040502050405020303" pitchFamily="18" charset="0"/>
              </a:rPr>
              <a:t>PREVENTION</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Limit your drinking as much as possible.  Do not drink alcohol during pregnancy or prior to breast feeding.  Do not drink and drive.  Do not mix alcohol and drugs.  If your father or mother is an alcoholic, be wary of abusing alcohol.  If you are suffering from alcohol withdrawal, eat a high carbohydrate diet.</a:t>
            </a:r>
          </a:p>
          <a:p>
            <a:pPr algn="just"/>
            <a:r>
              <a:rPr lang="en-GB" sz="2500" dirty="0">
                <a:solidFill>
                  <a:schemeClr val="bg1"/>
                </a:solidFill>
                <a:latin typeface="Arial" panose="020B0604020202020204" pitchFamily="34" charset="0"/>
                <a:cs typeface="Arial" panose="020B0604020202020204" pitchFamily="34" charset="0"/>
              </a:rPr>
              <a:t>	</a:t>
            </a:r>
          </a:p>
          <a:p>
            <a:pPr algn="just"/>
            <a:r>
              <a:rPr lang="en-GB" sz="2500" dirty="0">
                <a:solidFill>
                  <a:schemeClr val="bg1"/>
                </a:solidFill>
                <a:latin typeface="Arial" panose="020B0604020202020204" pitchFamily="34" charset="0"/>
                <a:cs typeface="Arial" panose="020B0604020202020204" pitchFamily="34" charset="0"/>
              </a:rPr>
              <a:t>You don’t have to drink just because other people are drinking.  Saying no to alcohol helps you stay in control of your actions.  No drinking.  No hangover.  No regrets.</a:t>
            </a:r>
          </a:p>
        </p:txBody>
      </p:sp>
    </p:spTree>
    <p:extLst>
      <p:ext uri="{BB962C8B-B14F-4D97-AF65-F5344CB8AC3E}">
        <p14:creationId xmlns:p14="http://schemas.microsoft.com/office/powerpoint/2010/main" val="391132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460474"/>
            <a:ext cx="8248073" cy="5062924"/>
          </a:xfrm>
          <a:prstGeom prst="rect">
            <a:avLst/>
          </a:prstGeom>
          <a:noFill/>
        </p:spPr>
        <p:txBody>
          <a:bodyPr wrap="square" rtlCol="0">
            <a:spAutoFit/>
          </a:bodyPr>
          <a:lstStyle/>
          <a:p>
            <a:r>
              <a:rPr lang="en-GB" sz="2300" b="1" cap="all" dirty="0">
                <a:solidFill>
                  <a:srgbClr val="FFFF00"/>
                </a:solidFill>
                <a:latin typeface="Georgia" panose="02040502050405020303" pitchFamily="18" charset="0"/>
              </a:rPr>
              <a:t>GOD’S WAY TO ULTIMATE HEALTH</a:t>
            </a:r>
          </a:p>
          <a:p>
            <a:endParaRPr lang="en-GB" sz="2500" dirty="0">
              <a:solidFill>
                <a:schemeClr val="bg1"/>
              </a:solidFill>
              <a:latin typeface="Arial" panose="020B0604020202020204" pitchFamily="34" charset="0"/>
              <a:cs typeface="Arial" panose="020B0604020202020204" pitchFamily="34" charset="0"/>
            </a:endParaRPr>
          </a:p>
          <a:p>
            <a:r>
              <a:rPr lang="en-GB" sz="2500" dirty="0">
                <a:solidFill>
                  <a:srgbClr val="FFFF00"/>
                </a:solidFill>
                <a:latin typeface="Arial" panose="020B0604020202020204" pitchFamily="34" charset="0"/>
                <a:cs typeface="Arial" panose="020B0604020202020204" pitchFamily="34" charset="0"/>
              </a:rPr>
              <a:t>Encircle the word or  that make the paragraph wrong </a:t>
            </a:r>
          </a:p>
          <a:p>
            <a:r>
              <a:rPr lang="en-GB" sz="2500" dirty="0">
                <a:solidFill>
                  <a:srgbClr val="FFFF00"/>
                </a:solidFill>
                <a:latin typeface="Arial" panose="020B0604020202020204" pitchFamily="34" charset="0"/>
                <a:cs typeface="Arial" panose="020B0604020202020204" pitchFamily="34" charset="0"/>
              </a:rPr>
              <a:t>and put a check if it is right.</a:t>
            </a:r>
          </a:p>
          <a:p>
            <a:endParaRPr lang="en-GB" sz="2500" dirty="0">
              <a:solidFill>
                <a:schemeClr val="bg1"/>
              </a:solidFill>
              <a:latin typeface="Arial" panose="020B0604020202020204" pitchFamily="34" charset="0"/>
              <a:cs typeface="Arial" panose="020B0604020202020204" pitchFamily="34" charset="0"/>
            </a:endParaRP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Alcohol is a drug.</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When people are drunk, they had no trouble walking and doing other simple tasks.</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A can of beer, a glass of milk and a mixed drink all have about the same amount of alcohol.</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Heavy drinking can cause memory problems.</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Alcoholism is a psychiatric disease.</a:t>
            </a:r>
          </a:p>
          <a:p>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291408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5" y="1460474"/>
            <a:ext cx="7943840" cy="5062924"/>
          </a:xfrm>
          <a:prstGeom prst="rect">
            <a:avLst/>
          </a:prstGeom>
          <a:noFill/>
        </p:spPr>
        <p:txBody>
          <a:bodyPr wrap="square" rtlCol="0">
            <a:spAutoFit/>
          </a:bodyPr>
          <a:lstStyle/>
          <a:p>
            <a:r>
              <a:rPr lang="en-GB" sz="2300" b="1" cap="all" dirty="0">
                <a:solidFill>
                  <a:srgbClr val="FFFF00"/>
                </a:solidFill>
                <a:latin typeface="Georgia" panose="02040502050405020303" pitchFamily="18" charset="0"/>
              </a:rPr>
              <a:t>GOD’S WAY TO ULTIMATE HEALTH</a:t>
            </a:r>
          </a:p>
          <a:p>
            <a:endParaRPr lang="en-GB" sz="2500" dirty="0">
              <a:solidFill>
                <a:schemeClr val="bg1"/>
              </a:solidFill>
              <a:latin typeface="Arial" panose="020B0604020202020204" pitchFamily="34" charset="0"/>
              <a:cs typeface="Arial" panose="020B0604020202020204" pitchFamily="34" charset="0"/>
            </a:endParaRPr>
          </a:p>
          <a:p>
            <a:r>
              <a:rPr lang="en-GB" sz="2500" dirty="0">
                <a:solidFill>
                  <a:srgbClr val="FFFF00"/>
                </a:solidFill>
                <a:latin typeface="Arial" panose="020B0604020202020204" pitchFamily="34" charset="0"/>
                <a:cs typeface="Arial" panose="020B0604020202020204" pitchFamily="34" charset="0"/>
              </a:rPr>
              <a:t>Encircle the word or  that make the paragraph wrong </a:t>
            </a:r>
          </a:p>
          <a:p>
            <a:r>
              <a:rPr lang="en-GB" sz="2500" dirty="0">
                <a:solidFill>
                  <a:srgbClr val="FFFF00"/>
                </a:solidFill>
                <a:latin typeface="Arial" panose="020B0604020202020204" pitchFamily="34" charset="0"/>
                <a:cs typeface="Arial" panose="020B0604020202020204" pitchFamily="34" charset="0"/>
              </a:rPr>
              <a:t>and put a check if it is right.</a:t>
            </a:r>
          </a:p>
          <a:p>
            <a:endParaRPr lang="en-GB" sz="2500" dirty="0">
              <a:solidFill>
                <a:schemeClr val="bg1"/>
              </a:solidFill>
              <a:latin typeface="Arial" panose="020B0604020202020204" pitchFamily="34" charset="0"/>
              <a:cs typeface="Arial" panose="020B0604020202020204" pitchFamily="34" charset="0"/>
            </a:endParaRPr>
          </a:p>
          <a:p>
            <a:pPr marL="457200" indent="-457200">
              <a:buFont typeface="+mj-lt"/>
              <a:buAutoNum type="arabicPeriod" startAt="6"/>
            </a:pPr>
            <a:r>
              <a:rPr lang="en-GB" sz="2500" dirty="0">
                <a:solidFill>
                  <a:schemeClr val="bg1"/>
                </a:solidFill>
                <a:latin typeface="Arial" panose="020B0604020202020204" pitchFamily="34" charset="0"/>
                <a:cs typeface="Arial" panose="020B0604020202020204" pitchFamily="34" charset="0"/>
              </a:rPr>
              <a:t>For every alcoholic, there are ten people who are directly affected by his or her problem.</a:t>
            </a:r>
          </a:p>
          <a:p>
            <a:pPr marL="457200" indent="-457200">
              <a:buFont typeface="+mj-lt"/>
              <a:buAutoNum type="arabicPeriod" startAt="6"/>
            </a:pPr>
            <a:r>
              <a:rPr lang="en-GB" sz="2500" dirty="0">
                <a:solidFill>
                  <a:schemeClr val="bg1"/>
                </a:solidFill>
                <a:latin typeface="Arial" panose="020B0604020202020204" pitchFamily="34" charset="0"/>
                <a:cs typeface="Arial" panose="020B0604020202020204" pitchFamily="34" charset="0"/>
              </a:rPr>
              <a:t>Drunk driving accounts for the largest number of deaths in the elderly.</a:t>
            </a:r>
          </a:p>
          <a:p>
            <a:pPr marL="457200" indent="-457200">
              <a:buFont typeface="+mj-lt"/>
              <a:buAutoNum type="arabicPeriod" startAt="6"/>
            </a:pPr>
            <a:r>
              <a:rPr lang="en-GB" sz="2500" dirty="0" err="1">
                <a:solidFill>
                  <a:schemeClr val="bg1"/>
                </a:solidFill>
                <a:latin typeface="Arial" panose="020B0604020202020204" pitchFamily="34" charset="0"/>
                <a:cs typeface="Arial" panose="020B0604020202020204" pitchFamily="34" charset="0"/>
              </a:rPr>
              <a:t>Fetal</a:t>
            </a:r>
            <a:r>
              <a:rPr lang="en-GB" sz="2500" dirty="0">
                <a:solidFill>
                  <a:schemeClr val="bg1"/>
                </a:solidFill>
                <a:latin typeface="Arial" panose="020B0604020202020204" pitchFamily="34" charset="0"/>
                <a:cs typeface="Arial" panose="020B0604020202020204" pitchFamily="34" charset="0"/>
              </a:rPr>
              <a:t> alcohol syndrome is one of the three major causes of infant mental retardation.</a:t>
            </a:r>
          </a:p>
          <a:p>
            <a:pPr marL="457200" indent="-457200">
              <a:buFont typeface="+mj-lt"/>
              <a:buAutoNum type="arabicPeriod" startAt="6"/>
            </a:pPr>
            <a:r>
              <a:rPr lang="en-GB" sz="2500" dirty="0">
                <a:solidFill>
                  <a:schemeClr val="bg1"/>
                </a:solidFill>
                <a:latin typeface="Arial" panose="020B0604020202020204" pitchFamily="34" charset="0"/>
                <a:cs typeface="Arial" panose="020B0604020202020204" pitchFamily="34" charset="0"/>
              </a:rPr>
              <a:t>Drink alcohol when pregnant.</a:t>
            </a:r>
          </a:p>
          <a:p>
            <a:pPr marL="457200" indent="-457200">
              <a:buFont typeface="+mj-lt"/>
              <a:buAutoNum type="arabicPeriod" startAt="6"/>
            </a:pPr>
            <a:r>
              <a:rPr lang="en-GB" sz="2500" dirty="0">
                <a:solidFill>
                  <a:schemeClr val="bg1"/>
                </a:solidFill>
                <a:latin typeface="Arial" panose="020B0604020202020204" pitchFamily="34" charset="0"/>
                <a:cs typeface="Arial" panose="020B0604020202020204" pitchFamily="34" charset="0"/>
              </a:rPr>
              <a:t>Do not mix alcohol and drugs.</a:t>
            </a:r>
          </a:p>
        </p:txBody>
      </p:sp>
    </p:spTree>
    <p:extLst>
      <p:ext uri="{BB962C8B-B14F-4D97-AF65-F5344CB8AC3E}">
        <p14:creationId xmlns:p14="http://schemas.microsoft.com/office/powerpoint/2010/main" val="3700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755</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Baisa</dc:creator>
  <cp:lastModifiedBy>Hannah Baisa</cp:lastModifiedBy>
  <cp:revision>16</cp:revision>
  <dcterms:created xsi:type="dcterms:W3CDTF">2020-05-05T12:12:43Z</dcterms:created>
  <dcterms:modified xsi:type="dcterms:W3CDTF">2020-05-05T16:01:32Z</dcterms:modified>
</cp:coreProperties>
</file>