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71" r:id="rId2"/>
    <p:sldId id="276" r:id="rId3"/>
    <p:sldId id="277" r:id="rId4"/>
    <p:sldId id="278" r:id="rId5"/>
    <p:sldId id="279" r:id="rId6"/>
    <p:sldId id="280" r:id="rId7"/>
    <p:sldId id="281" r:id="rId8"/>
    <p:sldId id="275" r:id="rId9"/>
    <p:sldId id="263" r:id="rId10"/>
    <p:sldId id="283" r:id="rId11"/>
    <p:sldId id="257" r:id="rId12"/>
    <p:sldId id="284" r:id="rId13"/>
    <p:sldId id="262" r:id="rId14"/>
    <p:sldId id="285" r:id="rId15"/>
    <p:sldId id="286" r:id="rId16"/>
    <p:sldId id="267" r:id="rId17"/>
    <p:sldId id="287" r:id="rId18"/>
    <p:sldId id="288" r:id="rId19"/>
    <p:sldId id="289" r:id="rId20"/>
    <p:sldId id="290" r:id="rId21"/>
    <p:sldId id="291" r:id="rId22"/>
    <p:sldId id="272" r:id="rId23"/>
    <p:sldId id="292" r:id="rId24"/>
    <p:sldId id="293" r:id="rId25"/>
    <p:sldId id="294" r:id="rId26"/>
    <p:sldId id="258" r:id="rId27"/>
    <p:sldId id="259" r:id="rId28"/>
    <p:sldId id="270" r:id="rId29"/>
    <p:sldId id="260" r:id="rId30"/>
    <p:sldId id="265" r:id="rId31"/>
    <p:sldId id="264" r:id="rId32"/>
    <p:sldId id="269" r:id="rId33"/>
    <p:sldId id="266" r:id="rId34"/>
    <p:sldId id="274" r:id="rId35"/>
    <p:sldId id="268" r:id="rId36"/>
  </p:sldIdLst>
  <p:sldSz cx="9144000" cy="6858000" type="screen4x3"/>
  <p:notesSz cx="6858000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381" autoAdjust="0"/>
  </p:normalViewPr>
  <p:slideViewPr>
    <p:cSldViewPr>
      <p:cViewPr varScale="1">
        <p:scale>
          <a:sx n="104" d="100"/>
          <a:sy n="104" d="100"/>
        </p:scale>
        <p:origin x="121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015151515151511E-2"/>
          <c:y val="0.19017256658969595"/>
          <c:w val="0.6953423009623797"/>
          <c:h val="0.6572603443731202"/>
        </c:manualLayout>
      </c:layout>
      <c:pie3DChart>
        <c:varyColors val="1"/>
        <c:ser>
          <c:idx val="0"/>
          <c:order val="0"/>
          <c:explosion val="38"/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0-E8E8-4B62-8CB6-305F9842D378}"/>
              </c:ext>
            </c:extLst>
          </c:dPt>
          <c:dPt>
            <c:idx val="11"/>
            <c:bubble3D val="0"/>
            <c:explosion val="44"/>
            <c:extLst>
              <c:ext xmlns:c16="http://schemas.microsoft.com/office/drawing/2014/chart" uri="{C3380CC4-5D6E-409C-BE32-E72D297353CC}">
                <c16:uniqueId val="{00000001-E8E8-4B62-8CB6-305F9842D378}"/>
              </c:ext>
            </c:extLst>
          </c:dPt>
          <c:dPt>
            <c:idx val="12"/>
            <c:bubble3D val="0"/>
            <c:explosion val="33"/>
            <c:extLst>
              <c:ext xmlns:c16="http://schemas.microsoft.com/office/drawing/2014/chart" uri="{C3380CC4-5D6E-409C-BE32-E72D297353CC}">
                <c16:uniqueId val="{00000002-E8E8-4B62-8CB6-305F9842D378}"/>
              </c:ext>
            </c:extLst>
          </c:dPt>
          <c:dLbls>
            <c:dLbl>
              <c:idx val="8"/>
              <c:layout>
                <c:manualLayout>
                  <c:x val="0"/>
                  <c:y val="-7.52279680589523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E8-4B62-8CB6-305F9842D378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'IDE to SSD'!$A$5:$A$17</c:f>
              <c:strCache>
                <c:ptCount val="13"/>
                <c:pt idx="0">
                  <c:v>Philippines</c:v>
                </c:pt>
                <c:pt idx="1">
                  <c:v>Bangladesh</c:v>
                </c:pt>
                <c:pt idx="2">
                  <c:v>East Timor</c:v>
                </c:pt>
                <c:pt idx="3">
                  <c:v>Indonesia</c:v>
                </c:pt>
                <c:pt idx="4">
                  <c:v>Myanmar</c:v>
                </c:pt>
                <c:pt idx="5">
                  <c:v>Singapore</c:v>
                </c:pt>
                <c:pt idx="6">
                  <c:v>Cambodia</c:v>
                </c:pt>
                <c:pt idx="7">
                  <c:v>Laos</c:v>
                </c:pt>
                <c:pt idx="8">
                  <c:v>Thailand</c:v>
                </c:pt>
                <c:pt idx="9">
                  <c:v>Vietnam</c:v>
                </c:pt>
                <c:pt idx="10">
                  <c:v>Sri Lanka</c:v>
                </c:pt>
                <c:pt idx="11">
                  <c:v>Pakistan</c:v>
                </c:pt>
                <c:pt idx="12">
                  <c:v>ADRA Asia/AWR</c:v>
                </c:pt>
              </c:strCache>
            </c:strRef>
          </c:cat>
          <c:val>
            <c:numRef>
              <c:f>'IDE to SSD'!$B$5:$B$17</c:f>
              <c:numCache>
                <c:formatCode>General</c:formatCode>
                <c:ptCount val="13"/>
                <c:pt idx="0">
                  <c:v>14</c:v>
                </c:pt>
                <c:pt idx="1">
                  <c:v>8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0</c:v>
                </c:pt>
                <c:pt idx="6">
                  <c:v>4</c:v>
                </c:pt>
                <c:pt idx="7">
                  <c:v>4</c:v>
                </c:pt>
                <c:pt idx="8">
                  <c:v>9</c:v>
                </c:pt>
                <c:pt idx="9">
                  <c:v>2</c:v>
                </c:pt>
                <c:pt idx="10">
                  <c:v>3</c:v>
                </c:pt>
                <c:pt idx="11">
                  <c:v>4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E8-4B62-8CB6-305F9842D37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839869281045749E-2"/>
          <c:y val="0.10795452918590234"/>
          <c:w val="0.83905228758169936"/>
          <c:h val="0.8083333890082452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explosion val="25"/>
          <c:dLbls>
            <c:dLbl>
              <c:idx val="4"/>
              <c:layout>
                <c:manualLayout>
                  <c:x val="-5.8914363645720759E-2"/>
                  <c:y val="6.352690386724300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2B-4173-8E48-A5E3223C4A01}"/>
                </c:ext>
              </c:extLst>
            </c:dLbl>
            <c:dLbl>
              <c:idx val="7"/>
              <c:layout>
                <c:manualLayout>
                  <c:x val="-5.2287581699346435E-2"/>
                  <c:y val="1.21212236900250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79-46B0-9887-B1DDC8A14720}"/>
                </c:ext>
              </c:extLst>
            </c:dLbl>
            <c:dLbl>
              <c:idx val="8"/>
              <c:layout>
                <c:manualLayout>
                  <c:x val="-6.5359477124183303E-3"/>
                  <c:y val="-4.242428291508748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79-46B0-9887-B1DDC8A14720}"/>
                </c:ext>
              </c:extLst>
            </c:dLbl>
            <c:dLbl>
              <c:idx val="9"/>
              <c:layout>
                <c:manualLayout>
                  <c:x val="8.4967320261437843E-2"/>
                  <c:y val="-3.333336514756873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2B-4173-8E48-A5E3223C4A01}"/>
                </c:ext>
              </c:extLst>
            </c:dLbl>
            <c:dLbl>
              <c:idx val="10"/>
              <c:layout>
                <c:manualLayout>
                  <c:x val="0.12400146672842366"/>
                  <c:y val="-1.492723925291268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2B-4173-8E48-A5E3223C4A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Sheet1!$A$4:$A$14</c:f>
              <c:strCache>
                <c:ptCount val="11"/>
                <c:pt idx="0">
                  <c:v>ECD</c:v>
                </c:pt>
                <c:pt idx="1">
                  <c:v>ESD</c:v>
                </c:pt>
                <c:pt idx="2">
                  <c:v>GC </c:v>
                </c:pt>
                <c:pt idx="3">
                  <c:v>IAD</c:v>
                </c:pt>
                <c:pt idx="4">
                  <c:v>NSD</c:v>
                </c:pt>
                <c:pt idx="5">
                  <c:v>SID</c:v>
                </c:pt>
                <c:pt idx="6">
                  <c:v>SPD</c:v>
                </c:pt>
                <c:pt idx="7">
                  <c:v>SUD</c:v>
                </c:pt>
                <c:pt idx="8">
                  <c:v>WAD </c:v>
                </c:pt>
                <c:pt idx="9">
                  <c:v>GMEU/MENA</c:v>
                </c:pt>
                <c:pt idx="10">
                  <c:v>Israel Field</c:v>
                </c:pt>
              </c:strCache>
            </c:strRef>
          </c:cat>
          <c:val>
            <c:numRef>
              <c:f>Sheet1!$B$4:$B$14</c:f>
              <c:numCache>
                <c:formatCode>General</c:formatCode>
                <c:ptCount val="11"/>
                <c:pt idx="0">
                  <c:v>12</c:v>
                </c:pt>
                <c:pt idx="1">
                  <c:v>4</c:v>
                </c:pt>
                <c:pt idx="2">
                  <c:v>8</c:v>
                </c:pt>
                <c:pt idx="3">
                  <c:v>2</c:v>
                </c:pt>
                <c:pt idx="4">
                  <c:v>5</c:v>
                </c:pt>
                <c:pt idx="5">
                  <c:v>24</c:v>
                </c:pt>
                <c:pt idx="6">
                  <c:v>8</c:v>
                </c:pt>
                <c:pt idx="7">
                  <c:v>2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B-4173-8E48-A5E3223C4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91358024691357E-2"/>
          <c:y val="0.10178430535114848"/>
          <c:w val="0.87191358024691357"/>
          <c:h val="0.8413279118720148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1.5914139204821619E-2"/>
                  <c:y val="-9.542101868707278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9B-44D3-AFB7-D2DD3AB32DD6}"/>
                </c:ext>
              </c:extLst>
            </c:dLbl>
            <c:dLbl>
              <c:idx val="1"/>
              <c:layout>
                <c:manualLayout>
                  <c:x val="5.2338509769612129E-2"/>
                  <c:y val="-0.1354615581258618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9B-44D3-AFB7-D2DD3AB32DD6}"/>
                </c:ext>
              </c:extLst>
            </c:dLbl>
            <c:dLbl>
              <c:idx val="2"/>
              <c:layout>
                <c:manualLayout>
                  <c:x val="4.9382594536794014E-2"/>
                  <c:y val="-8.349825219516818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9B-44D3-AFB7-D2DD3AB32DD6}"/>
                </c:ext>
              </c:extLst>
            </c:dLbl>
            <c:dLbl>
              <c:idx val="3"/>
              <c:layout>
                <c:manualLayout>
                  <c:x val="2.6433970059298144E-2"/>
                  <c:y val="1.7233901381871659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69B-44D3-AFB7-D2DD3AB32DD6}"/>
                </c:ext>
              </c:extLst>
            </c:dLbl>
            <c:dLbl>
              <c:idx val="4"/>
              <c:layout>
                <c:manualLayout>
                  <c:x val="4.1049382716049382E-2"/>
                  <c:y val="8.41763399303087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9B-44D3-AFB7-D2DD3AB32DD6}"/>
                </c:ext>
              </c:extLst>
            </c:dLbl>
            <c:dLbl>
              <c:idx val="5"/>
              <c:layout>
                <c:manualLayout>
                  <c:x val="8.1679121707008848E-2"/>
                  <c:y val="7.062055080874500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9B-44D3-AFB7-D2DD3AB32DD6}"/>
                </c:ext>
              </c:extLst>
            </c:dLbl>
            <c:dLbl>
              <c:idx val="6"/>
              <c:layout>
                <c:manualLayout>
                  <c:x val="-5.7827476426557792E-2"/>
                  <c:y val="5.616130754935468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9B-44D3-AFB7-D2DD3AB32DD6}"/>
                </c:ext>
              </c:extLst>
            </c:dLbl>
            <c:dLbl>
              <c:idx val="7"/>
              <c:layout>
                <c:manualLayout>
                  <c:x val="-2.8240619228152037E-2"/>
                  <c:y val="-0.1020752931475577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9B-44D3-AFB7-D2DD3AB32DD6}"/>
                </c:ext>
              </c:extLst>
            </c:dLbl>
            <c:dLbl>
              <c:idx val="8"/>
              <c:layout>
                <c:manualLayout>
                  <c:x val="-0.12273160299407018"/>
                  <c:y val="1.7518923597033382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9B-44D3-AFB7-D2DD3AB32DD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11</c:v>
                </c:pt>
                <c:pt idx="2">
                  <c:v>3</c:v>
                </c:pt>
                <c:pt idx="3">
                  <c:v>1</c:v>
                </c:pt>
                <c:pt idx="4">
                  <c:v>17</c:v>
                </c:pt>
                <c:pt idx="5">
                  <c:v>4</c:v>
                </c:pt>
                <c:pt idx="6">
                  <c:v>2</c:v>
                </c:pt>
                <c:pt idx="7">
                  <c:v>30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69B-44D3-AFB7-D2DD3AB32D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9</c:v>
                </c:pt>
                <c:pt idx="2">
                  <c:v>2</c:v>
                </c:pt>
                <c:pt idx="3">
                  <c:v>1</c:v>
                </c:pt>
                <c:pt idx="4">
                  <c:v>18</c:v>
                </c:pt>
                <c:pt idx="5">
                  <c:v>4</c:v>
                </c:pt>
                <c:pt idx="6">
                  <c:v>4</c:v>
                </c:pt>
                <c:pt idx="7">
                  <c:v>31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9B-44D3-AFB7-D2DD3AB32D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2</c:v>
                </c:pt>
                <c:pt idx="1">
                  <c:v>11</c:v>
                </c:pt>
                <c:pt idx="3">
                  <c:v>1</c:v>
                </c:pt>
                <c:pt idx="4">
                  <c:v>30</c:v>
                </c:pt>
                <c:pt idx="5">
                  <c:v>8</c:v>
                </c:pt>
                <c:pt idx="6">
                  <c:v>6</c:v>
                </c:pt>
                <c:pt idx="7">
                  <c:v>32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69B-44D3-AFB7-D2DD3AB32D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2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  <c:pt idx="4">
                  <c:v>30</c:v>
                </c:pt>
                <c:pt idx="5">
                  <c:v>6</c:v>
                </c:pt>
                <c:pt idx="6">
                  <c:v>5</c:v>
                </c:pt>
                <c:pt idx="7">
                  <c:v>40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69B-44D3-AFB7-D2DD3AB32DD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4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  <c:pt idx="4">
                  <c:v>30</c:v>
                </c:pt>
                <c:pt idx="5">
                  <c:v>6</c:v>
                </c:pt>
                <c:pt idx="6">
                  <c:v>5</c:v>
                </c:pt>
                <c:pt idx="7">
                  <c:v>42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A-4898-853C-39714F1E783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Sheet1!$A$2:$A$10</c:f>
              <c:strCache>
                <c:ptCount val="9"/>
                <c:pt idx="0">
                  <c:v>BAUM</c:v>
                </c:pt>
                <c:pt idx="1">
                  <c:v>CPUC</c:v>
                </c:pt>
                <c:pt idx="2">
                  <c:v>EIUC</c:v>
                </c:pt>
                <c:pt idx="3">
                  <c:v>MYUM</c:v>
                </c:pt>
                <c:pt idx="4">
                  <c:v>NPUC</c:v>
                </c:pt>
                <c:pt idx="5">
                  <c:v>PKU</c:v>
                </c:pt>
                <c:pt idx="6">
                  <c:v>SAUM</c:v>
                </c:pt>
                <c:pt idx="7">
                  <c:v>SPUC</c:v>
                </c:pt>
                <c:pt idx="8">
                  <c:v>WIUM</c:v>
                </c:pt>
              </c:strCache>
            </c:strRef>
          </c:cat>
          <c:val>
            <c:numRef>
              <c:f>Sheet1!$G$2:$G$10</c:f>
              <c:numCache>
                <c:formatCode>General</c:formatCode>
                <c:ptCount val="9"/>
                <c:pt idx="0">
                  <c:v>4</c:v>
                </c:pt>
                <c:pt idx="1">
                  <c:v>13</c:v>
                </c:pt>
                <c:pt idx="2">
                  <c:v>4</c:v>
                </c:pt>
                <c:pt idx="3">
                  <c:v>1</c:v>
                </c:pt>
                <c:pt idx="4">
                  <c:v>34</c:v>
                </c:pt>
                <c:pt idx="5">
                  <c:v>8</c:v>
                </c:pt>
                <c:pt idx="6">
                  <c:v>5</c:v>
                </c:pt>
                <c:pt idx="7">
                  <c:v>41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46-4D75-9270-4600ADA5F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410323709536307E-2"/>
          <c:y val="4.6626879973336671E-2"/>
          <c:w val="0.94130838483899193"/>
          <c:h val="0.9226192559263425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30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75DD-49E2-BED3-D38DB983EBB0}"/>
              </c:ext>
            </c:extLst>
          </c:dPt>
          <c:dLbls>
            <c:dLbl>
              <c:idx val="2"/>
              <c:layout>
                <c:manualLayout>
                  <c:x val="-2.7541605376251044E-2"/>
                  <c:y val="-5.0365939834443769E-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DD-49E2-BED3-D38DB983EBB0}"/>
                </c:ext>
              </c:extLst>
            </c:dLbl>
            <c:dLbl>
              <c:idx val="4"/>
              <c:layout>
                <c:manualLayout>
                  <c:x val="1.8315018315018315E-3"/>
                  <c:y val="-3.846153846153851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DD-49E2-BED3-D38DB983EB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'AVS to SSD'!$A$4:$A$9</c:f>
              <c:strCache>
                <c:ptCount val="6"/>
                <c:pt idx="0">
                  <c:v>NAD </c:v>
                </c:pt>
                <c:pt idx="1">
                  <c:v>SAD </c:v>
                </c:pt>
                <c:pt idx="2">
                  <c:v>SPD </c:v>
                </c:pt>
                <c:pt idx="3">
                  <c:v>CHUM</c:v>
                </c:pt>
                <c:pt idx="4">
                  <c:v>NSD</c:v>
                </c:pt>
                <c:pt idx="5">
                  <c:v>IAD</c:v>
                </c:pt>
              </c:strCache>
            </c:strRef>
          </c:cat>
          <c:val>
            <c:numRef>
              <c:f>'AVS to SSD'!$B$4:$B$9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D-49E2-BED3-D38DB983EBB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413502109704644E-2"/>
          <c:y val="0"/>
          <c:w val="0.79416623873102821"/>
          <c:h val="0.77693960901523595"/>
        </c:manualLayout>
      </c:layout>
      <c:pie3DChart>
        <c:varyColors val="1"/>
        <c:ser>
          <c:idx val="0"/>
          <c:order val="0"/>
          <c:explosion val="30"/>
          <c:dLbls>
            <c:dLbl>
              <c:idx val="0"/>
              <c:layout>
                <c:manualLayout>
                  <c:x val="-4.9603316630875685E-3"/>
                  <c:y val="4.018922526072653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B2-425A-8C56-B2C2841EE00E}"/>
                </c:ext>
              </c:extLst>
            </c:dLbl>
            <c:dLbl>
              <c:idx val="1"/>
              <c:layout>
                <c:manualLayout>
                  <c:x val="9.9547690033891401E-3"/>
                  <c:y val="4.056965197121340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B2-425A-8C56-B2C2841EE00E}"/>
                </c:ext>
              </c:extLst>
            </c:dLbl>
            <c:dLbl>
              <c:idx val="2"/>
              <c:layout>
                <c:manualLayout>
                  <c:x val="-4.7348484848484848E-2"/>
                  <c:y val="0.1072287678851363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B2-425A-8C56-B2C2841EE00E}"/>
                </c:ext>
              </c:extLst>
            </c:dLbl>
            <c:dLbl>
              <c:idx val="3"/>
              <c:layout>
                <c:manualLayout>
                  <c:x val="-8.6783211047482697E-2"/>
                  <c:y val="1.4001750778917397E-7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216281913624431"/>
                      <c:h val="5.1675141459688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DB2-425A-8C56-B2C2841EE00E}"/>
                </c:ext>
              </c:extLst>
            </c:dLbl>
            <c:dLbl>
              <c:idx val="4"/>
              <c:layout>
                <c:manualLayout>
                  <c:x val="0.1136363636363637"/>
                  <c:y val="0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B2-425A-8C56-B2C2841EE00E}"/>
                </c:ext>
              </c:extLst>
            </c:dLbl>
            <c:dLbl>
              <c:idx val="5"/>
              <c:layout>
                <c:manualLayout>
                  <c:x val="4.4515964630634765E-2"/>
                  <c:y val="8.4117768267419877E-4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B2-425A-8C56-B2C2841EE00E}"/>
                </c:ext>
              </c:extLst>
            </c:dLbl>
            <c:dLbl>
              <c:idx val="6"/>
              <c:layout>
                <c:manualLayout>
                  <c:x val="1.1363636363636225E-2"/>
                  <c:y val="-6.757244925905535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B2-425A-8C56-B2C2841EE0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'AVS to SSD'!$A$2:$A$7</c:f>
              <c:strCache>
                <c:ptCount val="6"/>
                <c:pt idx="0">
                  <c:v>LAR</c:v>
                </c:pt>
                <c:pt idx="1">
                  <c:v>NPUC</c:v>
                </c:pt>
                <c:pt idx="2">
                  <c:v>SAUM</c:v>
                </c:pt>
                <c:pt idx="3">
                  <c:v>TLM</c:v>
                </c:pt>
                <c:pt idx="4">
                  <c:v>WIUM</c:v>
                </c:pt>
                <c:pt idx="5">
                  <c:v>SPUC </c:v>
                </c:pt>
              </c:strCache>
            </c:strRef>
          </c:cat>
          <c:val>
            <c:numRef>
              <c:f>'AVS to SSD'!$B$2:$B$7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13</c:v>
                </c:pt>
                <c:pt idx="3">
                  <c:v>10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B2-425A-8C56-B2C2841EE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30"/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6B38-4FA5-89A6-5D4FF4B2D1D7}"/>
              </c:ext>
            </c:extLst>
          </c:dPt>
          <c:dLbls>
            <c:dLbl>
              <c:idx val="0"/>
              <c:layout>
                <c:manualLayout>
                  <c:x val="5.4012345679012232E-2"/>
                  <c:y val="1.173708920187784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38-4FA5-89A6-5D4FF4B2D1D7}"/>
                </c:ext>
              </c:extLst>
            </c:dLbl>
            <c:dLbl>
              <c:idx val="1"/>
              <c:layout>
                <c:manualLayout>
                  <c:x val="-1.9671283559434594E-2"/>
                  <c:y val="6.681442597453096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38-4FA5-89A6-5D4FF4B2D1D7}"/>
                </c:ext>
              </c:extLst>
            </c:dLbl>
            <c:dLbl>
              <c:idx val="2"/>
              <c:layout>
                <c:manualLayout>
                  <c:x val="-7.6881541915694351E-2"/>
                  <c:y val="-2.221347331583552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38-4FA5-89A6-5D4FF4B2D1D7}"/>
                </c:ext>
              </c:extLst>
            </c:dLbl>
            <c:dLbl>
              <c:idx val="3"/>
              <c:layout>
                <c:manualLayout>
                  <c:x val="6.7901234567901231E-2"/>
                  <c:y val="-9.859154929577464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38-4FA5-89A6-5D4FF4B2D1D7}"/>
                </c:ext>
              </c:extLst>
            </c:dLbl>
            <c:dLbl>
              <c:idx val="4"/>
              <c:layout>
                <c:manualLayout>
                  <c:x val="6.1728273549139692E-2"/>
                  <c:y val="-7.0422535211267607E-3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38-4FA5-89A6-5D4FF4B2D1D7}"/>
                </c:ext>
              </c:extLst>
            </c:dLbl>
            <c:dLbl>
              <c:idx val="5"/>
              <c:layout>
                <c:manualLayout>
                  <c:x val="5.0925925925926041E-2"/>
                  <c:y val="0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38-4FA5-89A6-5D4FF4B2D1D7}"/>
                </c:ext>
              </c:extLst>
            </c:dLbl>
            <c:dLbl>
              <c:idx val="6"/>
              <c:layout>
                <c:manualLayout>
                  <c:x val="4.1666666666666664E-2"/>
                  <c:y val="-1.1737089201877934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38-4FA5-89A6-5D4FF4B2D1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'AVS to SSD'!$A$3:$A$7</c:f>
              <c:strCache>
                <c:ptCount val="5"/>
                <c:pt idx="0">
                  <c:v>IAD</c:v>
                </c:pt>
                <c:pt idx="1">
                  <c:v>NAD </c:v>
                </c:pt>
                <c:pt idx="2">
                  <c:v>SUD</c:v>
                </c:pt>
                <c:pt idx="3">
                  <c:v>TED </c:v>
                </c:pt>
                <c:pt idx="4">
                  <c:v>MENAUM</c:v>
                </c:pt>
              </c:strCache>
            </c:strRef>
          </c:cat>
          <c:val>
            <c:numRef>
              <c:f>'AVS to SSD'!$B$3:$B$7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38-4FA5-89A6-5D4FF4B2D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16666666666666"/>
          <c:y val="0.12760319373490556"/>
          <c:w val="0.82695354330708659"/>
          <c:h val="0.79473806378693568"/>
        </c:manualLayout>
      </c:layout>
      <c:pie3DChart>
        <c:varyColors val="1"/>
        <c:ser>
          <c:idx val="0"/>
          <c:order val="0"/>
          <c:explosion val="18"/>
          <c:dPt>
            <c:idx val="3"/>
            <c:bubble3D val="0"/>
            <c:explosion val="29"/>
            <c:extLst>
              <c:ext xmlns:c16="http://schemas.microsoft.com/office/drawing/2014/chart" uri="{C3380CC4-5D6E-409C-BE32-E72D297353CC}">
                <c16:uniqueId val="{00000003-861E-4B2D-B26D-54B093589568}"/>
              </c:ext>
            </c:extLst>
          </c:dPt>
          <c:dLbls>
            <c:dLbl>
              <c:idx val="0"/>
              <c:layout>
                <c:manualLayout>
                  <c:x val="4.7325102880658436E-2"/>
                  <c:y val="4.89111913185658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1E-4B2D-B26D-54B093589568}"/>
                </c:ext>
              </c:extLst>
            </c:dLbl>
            <c:dLbl>
              <c:idx val="1"/>
              <c:layout>
                <c:manualLayout>
                  <c:x val="0"/>
                  <c:y val="5.327347985296909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1E-4B2D-B26D-54B093589568}"/>
                </c:ext>
              </c:extLst>
            </c:dLbl>
            <c:dLbl>
              <c:idx val="2"/>
              <c:layout>
                <c:manualLayout>
                  <c:x val="-2.7777777777777779E-3"/>
                  <c:y val="-3.3367385731375383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1E-4B2D-B26D-54B093589568}"/>
                </c:ext>
              </c:extLst>
            </c:dLbl>
            <c:dLbl>
              <c:idx val="3"/>
              <c:layout>
                <c:manualLayout>
                  <c:x val="-2.0833333333333332E-2"/>
                  <c:y val="-4.638818468991040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1E-4B2D-B26D-54B093589568}"/>
                </c:ext>
              </c:extLst>
            </c:dLbl>
            <c:dLbl>
              <c:idx val="4"/>
              <c:layout>
                <c:manualLayout>
                  <c:x val="-3.1250000000000125E-2"/>
                  <c:y val="-0.11956308216989921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1E-4B2D-B26D-54B093589568}"/>
                </c:ext>
              </c:extLst>
            </c:dLbl>
            <c:dLbl>
              <c:idx val="5"/>
              <c:layout>
                <c:manualLayout>
                  <c:x val="6.2500000000000003E-3"/>
                  <c:y val="3.092545645994027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1E-4B2D-B26D-54B093589568}"/>
                </c:ext>
              </c:extLst>
            </c:dLbl>
            <c:dLbl>
              <c:idx val="6"/>
              <c:layout>
                <c:manualLayout>
                  <c:x val="-5.8333333333333334E-2"/>
                  <c:y val="5.669667017655716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1E-4B2D-B26D-54B0935895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IUEs!$B$52:$B$57</c:f>
              <c:strCache>
                <c:ptCount val="6"/>
                <c:pt idx="0">
                  <c:v>SSD</c:v>
                </c:pt>
                <c:pt idx="1">
                  <c:v>GCAS-Region 2</c:v>
                </c:pt>
                <c:pt idx="2">
                  <c:v>AIIAS</c:v>
                </c:pt>
                <c:pt idx="3">
                  <c:v>PKU (PASC)</c:v>
                </c:pt>
                <c:pt idx="4">
                  <c:v>AIU</c:v>
                </c:pt>
                <c:pt idx="5">
                  <c:v>TLM</c:v>
                </c:pt>
              </c:strCache>
            </c:strRef>
          </c:cat>
          <c:val>
            <c:numRef>
              <c:f>IUEs!$C$52:$C$57</c:f>
              <c:numCache>
                <c:formatCode>General</c:formatCode>
                <c:ptCount val="6"/>
                <c:pt idx="0">
                  <c:v>10</c:v>
                </c:pt>
                <c:pt idx="1">
                  <c:v>2</c:v>
                </c:pt>
                <c:pt idx="2">
                  <c:v>9</c:v>
                </c:pt>
                <c:pt idx="3">
                  <c:v>4</c:v>
                </c:pt>
                <c:pt idx="4">
                  <c:v>9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61E-4B2D-B26D-54B093589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ACE1-7DA2-4E4A-B833-890CC750C278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2775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555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A93EF-CB2B-4BAF-8507-CB7F9682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0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6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698500"/>
            <a:ext cx="46577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 receives 29% of SSD-based</a:t>
            </a:r>
            <a:r>
              <a:rPr lang="en-US" baseline="0" dirty="0"/>
              <a:t> ISEs.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5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698500"/>
            <a:ext cx="46577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SPUC</a:t>
            </a:r>
            <a:r>
              <a:rPr lang="en-US" baseline="0" dirty="0"/>
              <a:t> consistently sends most missionaries to the world at 41% followed by NPUC at 23% and CPUC at 15%.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61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62% of volunteers are from NAD.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34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50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70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5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dirty="0"/>
              <a:t>Total:  217 in-field missionaries (compared to last year’s 222)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31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Covid-19 Report </a:t>
            </a:r>
          </a:p>
          <a:p>
            <a:r>
              <a:rPr lang="en-PH" dirty="0"/>
              <a:t>Highest stranded missionaries at one point is 22 ISEs (18 GC-ISEs and 4 D-ISEs).   </a:t>
            </a:r>
          </a:p>
          <a:p>
            <a:r>
              <a:rPr lang="en-PH" dirty="0"/>
              <a:t>Currently, there are now only 11 ISEs (8 GC-ISEs &amp; 3 D-ISEs) who are stranded in their home countries.  </a:t>
            </a:r>
          </a:p>
          <a:p>
            <a:r>
              <a:rPr lang="en-PH" dirty="0"/>
              <a:t>Reasons:  Closed borders either way, entry permit or visa issues.  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7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698500"/>
            <a:ext cx="46577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7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D-ISE:  Roni </a:t>
            </a:r>
            <a:r>
              <a:rPr lang="en-PH" dirty="0" err="1"/>
              <a:t>Manurung</a:t>
            </a:r>
            <a:r>
              <a:rPr lang="en-PH" dirty="0"/>
              <a:t>, TLM Treasurer </a:t>
            </a:r>
          </a:p>
          <a:p>
            <a:r>
              <a:rPr lang="en-PH" dirty="0"/>
              <a:t>Wife:  Gina </a:t>
            </a:r>
            <a:r>
              <a:rPr lang="en-PH" dirty="0" err="1"/>
              <a:t>Manurung</a:t>
            </a:r>
            <a:r>
              <a:rPr lang="en-PH" dirty="0"/>
              <a:t>, TLM Health Ministries Director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3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D-ISE:  Jibil Simbah, SSD Stewardship Director </a:t>
            </a:r>
          </a:p>
          <a:p>
            <a:r>
              <a:rPr lang="en-PH" dirty="0"/>
              <a:t>Wife:  Florida Simbah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7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SSD-hosted ISE:  </a:t>
            </a:r>
          </a:p>
          <a:p>
            <a:r>
              <a:rPr lang="en-PH" dirty="0"/>
              <a:t>Pastor Won Sang Kim, BAUM President </a:t>
            </a:r>
          </a:p>
          <a:p>
            <a:r>
              <a:rPr lang="en-PH" dirty="0"/>
              <a:t>Wife:  </a:t>
            </a:r>
            <a:r>
              <a:rPr lang="en-PH" dirty="0" err="1"/>
              <a:t>Sookyung</a:t>
            </a:r>
            <a:r>
              <a:rPr lang="en-PH" dirty="0"/>
              <a:t> Kim, BAUM Children’s Ministries Director &amp; Shepherdess International Coordinator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SSD-hosted ISE:  </a:t>
            </a:r>
          </a:p>
          <a:p>
            <a:r>
              <a:rPr lang="en-PH" dirty="0"/>
              <a:t>Allan Shin, ADRA Bangladesh Country Director </a:t>
            </a:r>
          </a:p>
          <a:p>
            <a:r>
              <a:rPr lang="en-PH" dirty="0"/>
              <a:t>Wife:  Kimberly Lee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SSD-based ISE:  </a:t>
            </a:r>
          </a:p>
          <a:p>
            <a:r>
              <a:rPr lang="en-PH" dirty="0"/>
              <a:t>Pema Love </a:t>
            </a:r>
            <a:r>
              <a:rPr lang="en-PH" dirty="0" err="1"/>
              <a:t>Frasco</a:t>
            </a:r>
            <a:r>
              <a:rPr lang="en-PH" dirty="0"/>
              <a:t>, Assistant Treasurer of Middle East and North Africa Union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3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SSD-based ISE:  </a:t>
            </a:r>
          </a:p>
          <a:p>
            <a:r>
              <a:rPr lang="en-PH" dirty="0"/>
              <a:t>Dr. Hector </a:t>
            </a:r>
            <a:r>
              <a:rPr lang="en-PH" dirty="0" err="1"/>
              <a:t>Gayares</a:t>
            </a:r>
            <a:r>
              <a:rPr lang="en-PH" dirty="0"/>
              <a:t>, Administrator of Scheer Memorial Hospital, Nepal </a:t>
            </a:r>
          </a:p>
          <a:p>
            <a:r>
              <a:rPr lang="en-PH" dirty="0"/>
              <a:t>Wife:  Jocelyn </a:t>
            </a:r>
            <a:r>
              <a:rPr lang="en-PH" dirty="0" err="1"/>
              <a:t>Gayares</a:t>
            </a:r>
            <a:r>
              <a:rPr lang="en-PH" dirty="0"/>
              <a:t>, Physician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SSD-based ISE:  </a:t>
            </a:r>
          </a:p>
          <a:p>
            <a:r>
              <a:rPr lang="en-PH" dirty="0"/>
              <a:t>Ronell </a:t>
            </a:r>
            <a:r>
              <a:rPr lang="en-PH" dirty="0" err="1"/>
              <a:t>Mamarimbing</a:t>
            </a:r>
            <a:r>
              <a:rPr lang="en-PH" dirty="0"/>
              <a:t>, </a:t>
            </a:r>
            <a:r>
              <a:rPr 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Lecturer of the Theology Department of Pacific Adventist University, PNG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Wife:  </a:t>
            </a:r>
            <a:r>
              <a:rPr lang="en-PH" dirty="0" err="1"/>
              <a:t>Evins</a:t>
            </a:r>
            <a:r>
              <a:rPr lang="en-PH" dirty="0"/>
              <a:t> </a:t>
            </a:r>
            <a:r>
              <a:rPr lang="en-PH" dirty="0" err="1"/>
              <a:t>Nouke</a:t>
            </a:r>
            <a:r>
              <a:rPr lang="en-PH" dirty="0"/>
              <a:t> </a:t>
            </a:r>
            <a:r>
              <a:rPr lang="en-PH" dirty="0" err="1"/>
              <a:t>Kumendong</a:t>
            </a:r>
            <a:r>
              <a:rPr lang="en-PH" dirty="0"/>
              <a:t> </a:t>
            </a:r>
          </a:p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3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Video c/o Edward Rodriguez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93EF-CB2B-4BAF-8507-CB7F96824A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8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2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2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6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2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3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0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8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2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4AD84-BD19-4CFB-9B47-D7E9A4498669}" type="datetimeFigureOut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11/8/21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06F44-5871-4950-AEB0-E84C5499029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57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600" b="1" dirty="0"/>
              <a:t>2021 Year-end Report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cap="all" spc="600" dirty="0">
                <a:solidFill>
                  <a:schemeClr val="tx2"/>
                </a:solidFill>
              </a:rPr>
              <a:t>Pastor Kevin K. Costello </a:t>
            </a:r>
          </a:p>
          <a:p>
            <a:r>
              <a:rPr lang="en-US" sz="2800" i="1" dirty="0">
                <a:solidFill>
                  <a:schemeClr val="tx2"/>
                </a:solidFill>
              </a:rPr>
              <a:t>Associate Executive Secretary </a:t>
            </a:r>
          </a:p>
          <a:p>
            <a:r>
              <a:rPr lang="en-US" sz="2800" dirty="0">
                <a:solidFill>
                  <a:schemeClr val="tx2"/>
                </a:solidFill>
              </a:rPr>
              <a:t>Southern Asia-Pacific Division </a:t>
            </a:r>
          </a:p>
        </p:txBody>
      </p:sp>
    </p:spTree>
    <p:extLst>
      <p:ext uri="{BB962C8B-B14F-4D97-AF65-F5344CB8AC3E}">
        <p14:creationId xmlns:p14="http://schemas.microsoft.com/office/powerpoint/2010/main" val="134517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indoor, person, computer&#10;&#10;Description automatically generated">
            <a:extLst>
              <a:ext uri="{FF2B5EF4-FFF2-40B4-BE49-F238E27FC236}">
                <a16:creationId xmlns:a16="http://schemas.microsoft.com/office/drawing/2014/main" id="{7D08B32F-8BE6-40BA-8522-51EC9C93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4" y="1339847"/>
            <a:ext cx="5166996" cy="418526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579FD6-ED94-4028-BA51-AE9C49D53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4" y="2545940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Jessica Fields (NAD) </a:t>
            </a:r>
          </a:p>
          <a:p>
            <a:pPr marL="0" indent="0">
              <a:buNone/>
            </a:pPr>
            <a:r>
              <a:rPr lang="en-US" dirty="0"/>
              <a:t>UAIMS, </a:t>
            </a:r>
            <a:r>
              <a:rPr lang="en-US" dirty="0" err="1"/>
              <a:t>Ubon</a:t>
            </a:r>
            <a:r>
              <a:rPr lang="en-US" dirty="0"/>
              <a:t> Thailand</a:t>
            </a:r>
          </a:p>
        </p:txBody>
      </p:sp>
    </p:spTree>
    <p:extLst>
      <p:ext uri="{BB962C8B-B14F-4D97-AF65-F5344CB8AC3E}">
        <p14:creationId xmlns:p14="http://schemas.microsoft.com/office/powerpoint/2010/main" val="13160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osing, screen, different&#10;&#10;Description automatically generated">
            <a:extLst>
              <a:ext uri="{FF2B5EF4-FFF2-40B4-BE49-F238E27FC236}">
                <a16:creationId xmlns:a16="http://schemas.microsoft.com/office/drawing/2014/main" id="{82374A30-7D70-4DA5-8335-2D4BC499A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1977460"/>
            <a:ext cx="5173409" cy="291004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BF5E6D-817B-4294-A950-04624871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4" y="2545940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Maribel Erellana (SSD/SPUC)</a:t>
            </a:r>
          </a:p>
          <a:p>
            <a:pPr marL="0" indent="0">
              <a:buNone/>
            </a:pPr>
            <a:r>
              <a:rPr lang="en-US" dirty="0"/>
              <a:t>AECS, Indonesia</a:t>
            </a:r>
          </a:p>
        </p:txBody>
      </p:sp>
    </p:spTree>
    <p:extLst>
      <p:ext uri="{BB962C8B-B14F-4D97-AF65-F5344CB8AC3E}">
        <p14:creationId xmlns:p14="http://schemas.microsoft.com/office/powerpoint/2010/main" val="391876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45229D-0042-42DB-B246-A2412EB0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4" y="2553316"/>
            <a:ext cx="3002202" cy="2728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Helen Hall (SPD)</a:t>
            </a:r>
          </a:p>
          <a:p>
            <a:pPr marL="0" indent="0">
              <a:buNone/>
            </a:pPr>
            <a:r>
              <a:rPr lang="en-US" dirty="0"/>
              <a:t>Eden Valley Academy</a:t>
            </a:r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79728B4-4A0B-4B69-8299-401C01B01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314" y="1653778"/>
            <a:ext cx="4571695" cy="34287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88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27359B-6650-4AE9-ADF8-4B3616DE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1977460"/>
            <a:ext cx="5173409" cy="291004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7B33A0-A0D9-4A9B-AC5F-47FF2B45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4" y="2545940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Marjosel</a:t>
            </a:r>
            <a:r>
              <a:rPr lang="en-US" dirty="0"/>
              <a:t> Datoy (SSD/SPUC)</a:t>
            </a:r>
          </a:p>
          <a:p>
            <a:pPr marL="0" indent="0">
              <a:buNone/>
            </a:pPr>
            <a:r>
              <a:rPr lang="en-US" dirty="0"/>
              <a:t>AECS, Indonesia</a:t>
            </a:r>
          </a:p>
        </p:txBody>
      </p:sp>
    </p:spTree>
    <p:extLst>
      <p:ext uri="{BB962C8B-B14F-4D97-AF65-F5344CB8AC3E}">
        <p14:creationId xmlns:p14="http://schemas.microsoft.com/office/powerpoint/2010/main" val="80534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27FA-6F1B-4369-99D9-B08AD48B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339847"/>
            <a:ext cx="3040626" cy="120609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AVS GARDENING</a:t>
            </a:r>
          </a:p>
        </p:txBody>
      </p:sp>
      <p:pic>
        <p:nvPicPr>
          <p:cNvPr id="7" name="Graphic 6" descr="Flower">
            <a:extLst>
              <a:ext uri="{FF2B5EF4-FFF2-40B4-BE49-F238E27FC236}">
                <a16:creationId xmlns:a16="http://schemas.microsoft.com/office/drawing/2014/main" id="{9118F231-4F79-41F9-AA77-9757438B6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69" y="1339847"/>
            <a:ext cx="4185267" cy="418526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 descr="A picture containing grass, tree, outdoor, wood&#10;&#10;Description automatically generated">
            <a:extLst>
              <a:ext uri="{FF2B5EF4-FFF2-40B4-BE49-F238E27FC236}">
                <a16:creationId xmlns:a16="http://schemas.microsoft.com/office/drawing/2014/main" id="{C75B2958-6097-4BB9-A111-08BB3BFC3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9547" y="3393688"/>
            <a:ext cx="2780109" cy="1283870"/>
          </a:xfrm>
        </p:spPr>
      </p:pic>
    </p:spTree>
    <p:extLst>
      <p:ext uri="{BB962C8B-B14F-4D97-AF65-F5344CB8AC3E}">
        <p14:creationId xmlns:p14="http://schemas.microsoft.com/office/powerpoint/2010/main" val="35350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grass, people&#10;&#10;Description automatically generated">
            <a:extLst>
              <a:ext uri="{FF2B5EF4-FFF2-40B4-BE49-F238E27FC236}">
                <a16:creationId xmlns:a16="http://schemas.microsoft.com/office/drawing/2014/main" id="{B9411AFA-52B3-4254-ADE2-AFA7131C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2236130"/>
            <a:ext cx="5173409" cy="239270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8108A9-8BE8-45D5-9DF2-E6DF9901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504" y="2236130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Eden Valley Academy</a:t>
            </a:r>
          </a:p>
        </p:txBody>
      </p:sp>
    </p:spTree>
    <p:extLst>
      <p:ext uri="{BB962C8B-B14F-4D97-AF65-F5344CB8AC3E}">
        <p14:creationId xmlns:p14="http://schemas.microsoft.com/office/powerpoint/2010/main" val="256538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, dirt, soil&#10;&#10;Description automatically generated">
            <a:extLst>
              <a:ext uri="{FF2B5EF4-FFF2-40B4-BE49-F238E27FC236}">
                <a16:creationId xmlns:a16="http://schemas.microsoft.com/office/drawing/2014/main" id="{6E9995C1-402C-45E5-8FF8-2CA96C076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99" r="1" b="10534"/>
          <a:stretch/>
        </p:blipFill>
        <p:spPr>
          <a:xfrm>
            <a:off x="15" y="857981"/>
            <a:ext cx="5664693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10F94D-C474-4E2B-AF27-33848CE83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636" y="2038734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IOU Ministry</a:t>
            </a:r>
          </a:p>
          <a:p>
            <a:pPr marL="0" indent="0">
              <a:buNone/>
            </a:pPr>
            <a:r>
              <a:rPr lang="en-US" b="1" dirty="0"/>
              <a:t>Mountain View College</a:t>
            </a:r>
          </a:p>
        </p:txBody>
      </p:sp>
    </p:spTree>
    <p:extLst>
      <p:ext uri="{BB962C8B-B14F-4D97-AF65-F5344CB8AC3E}">
        <p14:creationId xmlns:p14="http://schemas.microsoft.com/office/powerpoint/2010/main" val="185588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7E930E1A-7777-45D4-8002-D7E6A178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669" y="1339847"/>
            <a:ext cx="4185267" cy="418526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626F9-01A0-4F06-832D-800254BC7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898" y="1824422"/>
            <a:ext cx="323750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/>
              <a:t>AVS </a:t>
            </a:r>
          </a:p>
          <a:p>
            <a:pPr marL="0" indent="0">
              <a:buNone/>
            </a:pPr>
            <a:r>
              <a:rPr lang="en-US" b="1" cap="all" dirty="0"/>
              <a:t>Face to Face Class</a:t>
            </a:r>
          </a:p>
        </p:txBody>
      </p:sp>
    </p:spTree>
    <p:extLst>
      <p:ext uri="{BB962C8B-B14F-4D97-AF65-F5344CB8AC3E}">
        <p14:creationId xmlns:p14="http://schemas.microsoft.com/office/powerpoint/2010/main" val="152380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student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54228AA0-8C60-4863-B12D-DD0CDCEF0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0" r="5892" b="2"/>
          <a:stretch/>
        </p:blipFill>
        <p:spPr>
          <a:xfrm>
            <a:off x="15" y="857981"/>
            <a:ext cx="5664693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174A8B-DA79-4EC4-BA7F-9E6588CB7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648" y="1660115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IOU Ministry </a:t>
            </a:r>
          </a:p>
          <a:p>
            <a:pPr marL="0" indent="0">
              <a:buNone/>
            </a:pPr>
            <a:r>
              <a:rPr lang="en-US" b="1" dirty="0"/>
              <a:t>Mountain View College</a:t>
            </a:r>
          </a:p>
        </p:txBody>
      </p:sp>
    </p:spTree>
    <p:extLst>
      <p:ext uri="{BB962C8B-B14F-4D97-AF65-F5344CB8AC3E}">
        <p14:creationId xmlns:p14="http://schemas.microsoft.com/office/powerpoint/2010/main" val="2248636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8FBF5-D32F-4AEF-8F21-C68C37AF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1463292"/>
            <a:ext cx="2984404" cy="109002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Cooking Class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E0A6326-0FC8-4534-8E20-02D4A6EC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4" y="2553316"/>
            <a:ext cx="3002202" cy="2728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IOU Ministry</a:t>
            </a:r>
          </a:p>
        </p:txBody>
      </p:sp>
      <p:pic>
        <p:nvPicPr>
          <p:cNvPr id="5" name="Content Placeholder 4" descr="A group of people in a kitchen&#10;&#10;Description automatically generated with medium confidence">
            <a:extLst>
              <a:ext uri="{FF2B5EF4-FFF2-40B4-BE49-F238E27FC236}">
                <a16:creationId xmlns:a16="http://schemas.microsoft.com/office/drawing/2014/main" id="{C152EEA4-42DA-4D61-BDB8-4E238AFB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665" y="1454560"/>
            <a:ext cx="2860994" cy="382720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7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FC29D-564D-4E06-89C9-CFACC5E8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/>
              <a:t>Manurung</a:t>
            </a:r>
            <a:r>
              <a:rPr lang="en-US" sz="2800" dirty="0"/>
              <a:t> Family</a:t>
            </a: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0B23347-6C84-4553-9564-08477F009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 r="1" b="681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75235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6AE20391-1A38-4ED5-AD04-0668E7E5E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1492453"/>
            <a:ext cx="5173409" cy="38800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B6FAB4-1B7D-47A1-A010-9C18B60BE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198" y="1888715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Arjem </a:t>
            </a:r>
            <a:r>
              <a:rPr lang="en-US" dirty="0" err="1"/>
              <a:t>Agum</a:t>
            </a:r>
            <a:r>
              <a:rPr lang="en-US" dirty="0"/>
              <a:t> (SSD/NPUC)</a:t>
            </a:r>
          </a:p>
          <a:p>
            <a:pPr marL="0" indent="0">
              <a:buNone/>
            </a:pPr>
            <a:r>
              <a:rPr lang="en-US" dirty="0"/>
              <a:t>TAIS, Timor </a:t>
            </a:r>
            <a:r>
              <a:rPr lang="en-US" dirty="0" err="1"/>
              <a:t>Leste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107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E2BBF1-3725-4EB9-A114-04F82DCE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1880458"/>
            <a:ext cx="5173409" cy="31040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798EEF3-48E5-4EF8-8FC3-92FDD77C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330" y="1084006"/>
            <a:ext cx="2780072" cy="46899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Wong Tat Ying (SSD/SAUM)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Wong Xin Yi (SSD/SAUM)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Shin </a:t>
            </a:r>
            <a:r>
              <a:rPr lang="en-US" dirty="0" err="1"/>
              <a:t>Te</a:t>
            </a:r>
            <a:r>
              <a:rPr lang="en-US" dirty="0"/>
              <a:t> Lu (NSD)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Yue Hua Lin (CHUM)</a:t>
            </a:r>
          </a:p>
        </p:txBody>
      </p:sp>
    </p:spTree>
    <p:extLst>
      <p:ext uri="{BB962C8B-B14F-4D97-AF65-F5344CB8AC3E}">
        <p14:creationId xmlns:p14="http://schemas.microsoft.com/office/powerpoint/2010/main" val="33623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13D120C-F7AD-44F5-9F3C-D344444A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8" y="1537720"/>
            <a:ext cx="5173409" cy="378952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6F159B-42FB-4719-8C02-44D69AEC7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330" y="1939413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Kyari</a:t>
            </a:r>
            <a:r>
              <a:rPr lang="en-US" dirty="0"/>
              <a:t> Alcantara (SSD, NPUC)</a:t>
            </a:r>
          </a:p>
          <a:p>
            <a:pPr marL="0" indent="0">
              <a:buNone/>
            </a:pPr>
            <a:r>
              <a:rPr lang="en-US" dirty="0"/>
              <a:t>Palau Adventist Academy</a:t>
            </a:r>
          </a:p>
        </p:txBody>
      </p:sp>
    </p:spTree>
    <p:extLst>
      <p:ext uri="{BB962C8B-B14F-4D97-AF65-F5344CB8AC3E}">
        <p14:creationId xmlns:p14="http://schemas.microsoft.com/office/powerpoint/2010/main" val="3270723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outdoor, grass, tree&#10;&#10;Description automatically generated">
            <a:extLst>
              <a:ext uri="{FF2B5EF4-FFF2-40B4-BE49-F238E27FC236}">
                <a16:creationId xmlns:a16="http://schemas.microsoft.com/office/drawing/2014/main" id="{E3296B54-F5E3-4F12-B15E-EE089DF72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5" r="26105"/>
          <a:stretch/>
        </p:blipFill>
        <p:spPr>
          <a:xfrm>
            <a:off x="15" y="857981"/>
            <a:ext cx="5664693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2FB337-3D9C-4196-A783-9D47C693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642" y="1867284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Marian Yaqub (SSD/PKU)</a:t>
            </a:r>
          </a:p>
          <a:p>
            <a:pPr marL="0" indent="0">
              <a:buNone/>
            </a:pPr>
            <a:r>
              <a:rPr lang="pt-BR" dirty="0"/>
              <a:t>TAIS, Timor Leste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7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D391-BAC6-4404-AA75-F20DB5B5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4" y="1339847"/>
            <a:ext cx="2780072" cy="120609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Fundraising</a:t>
            </a:r>
          </a:p>
        </p:txBody>
      </p:sp>
      <p:pic>
        <p:nvPicPr>
          <p:cNvPr id="5" name="Content Placeholder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F663A79-13FF-4F2F-B708-CFE4B2644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r="6567"/>
          <a:stretch/>
        </p:blipFill>
        <p:spPr>
          <a:xfrm>
            <a:off x="15" y="857981"/>
            <a:ext cx="5664693" cy="51435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8EF6C9-6475-41B5-AA05-2D3CCB786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54" y="2545940"/>
            <a:ext cx="2780072" cy="297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Ira Paghasian (SSD/CPUC)</a:t>
            </a:r>
          </a:p>
          <a:p>
            <a:pPr marL="0" indent="0">
              <a:buNone/>
            </a:pPr>
            <a:r>
              <a:rPr lang="en-US" dirty="0"/>
              <a:t>UAIMS, </a:t>
            </a:r>
            <a:r>
              <a:rPr lang="en-US" dirty="0" err="1"/>
              <a:t>Ubon</a:t>
            </a:r>
            <a:r>
              <a:rPr lang="en-US" dirty="0"/>
              <a:t>, Thailand</a:t>
            </a:r>
          </a:p>
        </p:txBody>
      </p:sp>
    </p:spTree>
    <p:extLst>
      <p:ext uri="{BB962C8B-B14F-4D97-AF65-F5344CB8AC3E}">
        <p14:creationId xmlns:p14="http://schemas.microsoft.com/office/powerpoint/2010/main" val="2291684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DD4D1A-DB23-48D9-94D9-19429AEDAF52}"/>
              </a:ext>
            </a:extLst>
          </p:cNvPr>
          <p:cNvSpPr txBox="1"/>
          <p:nvPr/>
        </p:nvSpPr>
        <p:spPr>
          <a:xfrm>
            <a:off x="2770545" y="3448334"/>
            <a:ext cx="360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dirty="0"/>
              <a:t>[Re-insert video to play on this slide]</a:t>
            </a:r>
          </a:p>
        </p:txBody>
      </p:sp>
      <p:pic>
        <p:nvPicPr>
          <p:cNvPr id="2" name="AVS Experience in Thailand 2021.mp4" descr="AVS Experience in Thailand 2021.mp4">
            <a:hlinkClick r:id="" action="ppaction://media"/>
            <a:extLst>
              <a:ext uri="{FF2B5EF4-FFF2-40B4-BE49-F238E27FC236}">
                <a16:creationId xmlns:a16="http://schemas.microsoft.com/office/drawing/2014/main" id="{64416A3E-EA66-FB45-8EB1-167FB8C1A1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313"/>
            <a:ext cx="9144000" cy="66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ISEs &amp; Employed Spouses to SSD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653522"/>
              </p:ext>
            </p:extLst>
          </p:nvPr>
        </p:nvGraphicFramePr>
        <p:xfrm>
          <a:off x="609600" y="1676400"/>
          <a:ext cx="7772400" cy="414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614625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ISEs to SSD =  62 + 4 pending call</a:t>
            </a:r>
          </a:p>
        </p:txBody>
      </p:sp>
    </p:spTree>
    <p:extLst>
      <p:ext uri="{BB962C8B-B14F-4D97-AF65-F5344CB8AC3E}">
        <p14:creationId xmlns:p14="http://schemas.microsoft.com/office/powerpoint/2010/main" val="6449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ISEs SSD sends to the World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662702"/>
              </p:ext>
            </p:extLst>
          </p:nvPr>
        </p:nvGraphicFramePr>
        <p:xfrm>
          <a:off x="457200" y="1600205"/>
          <a:ext cx="7772400" cy="419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616057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74 SSD-based missionaries </a:t>
            </a:r>
          </a:p>
        </p:txBody>
      </p:sp>
    </p:spTree>
    <p:extLst>
      <p:ext uri="{BB962C8B-B14F-4D97-AF65-F5344CB8AC3E}">
        <p14:creationId xmlns:p14="http://schemas.microsoft.com/office/powerpoint/2010/main" val="10890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/>
                </a:solidFill>
              </a:rPr>
              <a:t>ISEs from SSD to the World by sending Union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047033"/>
              </p:ext>
            </p:extLst>
          </p:nvPr>
        </p:nvGraphicFramePr>
        <p:xfrm>
          <a:off x="434662" y="1676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53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AVS to SSD from other Division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0452187"/>
              </p:ext>
            </p:extLst>
          </p:nvPr>
        </p:nvGraphicFramePr>
        <p:xfrm>
          <a:off x="1143000" y="1447800"/>
          <a:ext cx="69342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6015335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Total:  17 Volunteers  </a:t>
            </a:r>
          </a:p>
        </p:txBody>
      </p:sp>
    </p:spTree>
    <p:extLst>
      <p:ext uri="{BB962C8B-B14F-4D97-AF65-F5344CB8AC3E}">
        <p14:creationId xmlns:p14="http://schemas.microsoft.com/office/powerpoint/2010/main" val="315241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27565C-2585-4438-8CB2-EC281E5FD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1064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53F01-9B57-49B8-8AF3-2E893F45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Simbah Family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324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Volunteers Serving in SSD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140052"/>
              </p:ext>
            </p:extLst>
          </p:nvPr>
        </p:nvGraphicFramePr>
        <p:xfrm>
          <a:off x="1371600" y="1676400"/>
          <a:ext cx="6705600" cy="3570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601533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Total:  33 volunteers </a:t>
            </a:r>
          </a:p>
        </p:txBody>
      </p:sp>
    </p:spTree>
    <p:extLst>
      <p:ext uri="{BB962C8B-B14F-4D97-AF65-F5344CB8AC3E}">
        <p14:creationId xmlns:p14="http://schemas.microsoft.com/office/powerpoint/2010/main" val="12025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AVS SSD sends to the World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413799"/>
              </p:ext>
            </p:extLst>
          </p:nvPr>
        </p:nvGraphicFramePr>
        <p:xfrm>
          <a:off x="1295400" y="1447800"/>
          <a:ext cx="63246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333935" y="601533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SSD sends 11 Volunteer Missionaries to the World.   </a:t>
            </a:r>
          </a:p>
        </p:txBody>
      </p:sp>
    </p:spTree>
    <p:extLst>
      <p:ext uri="{BB962C8B-B14F-4D97-AF65-F5344CB8AC3E}">
        <p14:creationId xmlns:p14="http://schemas.microsoft.com/office/powerpoint/2010/main" val="272593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38 Division-ISE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006740"/>
              </p:ext>
            </p:extLst>
          </p:nvPr>
        </p:nvGraphicFramePr>
        <p:xfrm>
          <a:off x="762000" y="1828800"/>
          <a:ext cx="7620000" cy="487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3921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534400" cy="1143000"/>
          </a:xfrm>
        </p:spPr>
        <p:txBody>
          <a:bodyPr anchor="t">
            <a:no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1"/>
            <a:ext cx="8382000" cy="4343400"/>
          </a:xfrm>
        </p:spPr>
        <p:txBody>
          <a:bodyPr>
            <a:normAutofit/>
          </a:bodyPr>
          <a:lstStyle/>
          <a:p>
            <a:pPr>
              <a:tabLst>
                <a:tab pos="6116638" algn="r"/>
              </a:tabLst>
            </a:pPr>
            <a:r>
              <a:rPr lang="en-US" dirty="0">
                <a:solidFill>
                  <a:schemeClr val="tx2"/>
                </a:solidFill>
              </a:rPr>
              <a:t>ISEs to SSD 	62 	</a:t>
            </a:r>
            <a:r>
              <a:rPr lang="en-US" sz="2000" dirty="0">
                <a:solidFill>
                  <a:schemeClr val="tx2"/>
                </a:solidFill>
              </a:rPr>
              <a:t>+ 4 pending call </a:t>
            </a:r>
          </a:p>
          <a:p>
            <a:pPr>
              <a:tabLst>
                <a:tab pos="6116638" algn="r"/>
              </a:tabLst>
            </a:pPr>
            <a:r>
              <a:rPr lang="en-US" dirty="0">
                <a:solidFill>
                  <a:schemeClr val="tx2"/>
                </a:solidFill>
              </a:rPr>
              <a:t>ISEs from SSD	74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tabLst>
                <a:tab pos="6116638" algn="r"/>
              </a:tabLst>
            </a:pPr>
            <a:r>
              <a:rPr lang="en-US" dirty="0">
                <a:solidFill>
                  <a:schemeClr val="tx2"/>
                </a:solidFill>
              </a:rPr>
              <a:t>D-ISEs 	 38	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>
              <a:tabLst>
                <a:tab pos="6116638" algn="r"/>
              </a:tabLst>
            </a:pPr>
            <a:r>
              <a:rPr lang="en-US" dirty="0">
                <a:solidFill>
                  <a:schemeClr val="tx2"/>
                </a:solidFill>
              </a:rPr>
              <a:t>AVS in SSD </a:t>
            </a:r>
            <a:r>
              <a:rPr lang="en-US" dirty="0" err="1">
                <a:solidFill>
                  <a:schemeClr val="tx2"/>
                </a:solidFill>
              </a:rPr>
              <a:t>fr.</a:t>
            </a:r>
            <a:r>
              <a:rPr lang="en-US" dirty="0">
                <a:solidFill>
                  <a:schemeClr val="tx2"/>
                </a:solidFill>
              </a:rPr>
              <a:t> other division	  17</a:t>
            </a:r>
          </a:p>
          <a:p>
            <a:pPr>
              <a:tabLst>
                <a:tab pos="6116638" algn="r"/>
              </a:tabLst>
            </a:pPr>
            <a:r>
              <a:rPr lang="en-US" dirty="0">
                <a:solidFill>
                  <a:schemeClr val="tx2"/>
                </a:solidFill>
              </a:rPr>
              <a:t>AVS to other division </a:t>
            </a:r>
            <a:r>
              <a:rPr lang="en-US" dirty="0" err="1">
                <a:solidFill>
                  <a:schemeClr val="tx2"/>
                </a:solidFill>
              </a:rPr>
              <a:t>fr.</a:t>
            </a:r>
            <a:r>
              <a:rPr lang="en-US" dirty="0">
                <a:solidFill>
                  <a:schemeClr val="tx2"/>
                </a:solidFill>
              </a:rPr>
              <a:t> SSD	11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tabLst>
                <a:tab pos="6116638" algn="r"/>
              </a:tabLst>
            </a:pPr>
            <a:r>
              <a:rPr lang="en-US" u="sng" dirty="0">
                <a:solidFill>
                  <a:schemeClr val="tx2"/>
                </a:solidFill>
              </a:rPr>
              <a:t>AVS from SSD to SSD 	16	</a:t>
            </a:r>
          </a:p>
          <a:p>
            <a:pPr marL="0" indent="0">
              <a:buNone/>
              <a:tabLst>
                <a:tab pos="6116638" algn="r"/>
              </a:tabLst>
            </a:pPr>
            <a:r>
              <a:rPr lang="en-US" b="1" dirty="0">
                <a:solidFill>
                  <a:schemeClr val="tx2"/>
                </a:solidFill>
              </a:rPr>
              <a:t>Total Missionaries:  	</a:t>
            </a:r>
            <a:r>
              <a:rPr lang="en-US" b="1" u="dbl" dirty="0">
                <a:solidFill>
                  <a:srgbClr val="FFFF00"/>
                </a:solidFill>
              </a:rPr>
              <a:t>218</a:t>
            </a:r>
            <a:r>
              <a:rPr lang="en-US" b="1" u="sng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521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D18A-7E33-43A9-8038-5A1887AD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Stranded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D9A69-A708-4D0A-BFF8-1403719B8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>
                <a:solidFill>
                  <a:schemeClr val="tx2"/>
                </a:solidFill>
              </a:rPr>
              <a:t>Before:  	</a:t>
            </a:r>
            <a:r>
              <a:rPr lang="en-PH" b="1" u="sng" dirty="0">
                <a:solidFill>
                  <a:schemeClr val="tx2"/>
                </a:solidFill>
              </a:rPr>
              <a:t>22 ISEs</a:t>
            </a:r>
          </a:p>
          <a:p>
            <a:pPr marL="2155825" indent="-368300"/>
            <a:r>
              <a:rPr lang="en-PH" dirty="0">
                <a:solidFill>
                  <a:schemeClr val="tx2"/>
                </a:solidFill>
              </a:rPr>
              <a:t>18 GC-ISEs</a:t>
            </a:r>
          </a:p>
          <a:p>
            <a:pPr marL="2155825" indent="-368300"/>
            <a:r>
              <a:rPr lang="en-PH" dirty="0">
                <a:solidFill>
                  <a:schemeClr val="tx2"/>
                </a:solidFill>
              </a:rPr>
              <a:t>4 D-ISEs</a:t>
            </a:r>
          </a:p>
          <a:p>
            <a:pPr marL="0" indent="0">
              <a:buNone/>
            </a:pPr>
            <a:endParaRPr lang="en-PH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PH" dirty="0">
                <a:solidFill>
                  <a:schemeClr val="tx2"/>
                </a:solidFill>
              </a:rPr>
              <a:t>Current:  	</a:t>
            </a:r>
            <a:r>
              <a:rPr lang="en-PH" b="1" u="sng" dirty="0">
                <a:solidFill>
                  <a:schemeClr val="tx2"/>
                </a:solidFill>
              </a:rPr>
              <a:t>11 ISEs</a:t>
            </a:r>
          </a:p>
          <a:p>
            <a:pPr marL="2155825"/>
            <a:r>
              <a:rPr lang="en-PH" dirty="0">
                <a:solidFill>
                  <a:schemeClr val="tx2"/>
                </a:solidFill>
              </a:rPr>
              <a:t>8 GC-ISEs </a:t>
            </a:r>
          </a:p>
          <a:p>
            <a:pPr marL="2155825"/>
            <a:r>
              <a:rPr lang="en-PH" dirty="0">
                <a:solidFill>
                  <a:schemeClr val="tx2"/>
                </a:solidFill>
              </a:rPr>
              <a:t>3 D-ISEs  </a:t>
            </a:r>
          </a:p>
        </p:txBody>
      </p:sp>
    </p:spTree>
    <p:extLst>
      <p:ext uri="{BB962C8B-B14F-4D97-AF65-F5344CB8AC3E}">
        <p14:creationId xmlns:p14="http://schemas.microsoft.com/office/powerpoint/2010/main" val="471423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677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Those Who Serve Those Who Serve</a:t>
            </a:r>
          </a:p>
        </p:txBody>
      </p:sp>
      <p:pic>
        <p:nvPicPr>
          <p:cNvPr id="1026" name="Picture 2" descr="C:\Users\kcostello\Pictures\GCC PIX\GCC Farewell\Kevin 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67" y="4145048"/>
            <a:ext cx="2671011" cy="17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4642" y="3083004"/>
            <a:ext cx="16448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NECY 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SSD-based ISEs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&amp; D-ISEs, Secretariat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13" y="3091720"/>
            <a:ext cx="17525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ALLAN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ISEs &amp; D-ISEs, Treasury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788" y="3086930"/>
            <a:ext cx="1781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LAILA 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SSD-hosted ISEs, Secretariat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0674" y="5997955"/>
            <a:ext cx="249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KEVIN </a:t>
            </a:r>
          </a:p>
          <a:p>
            <a:pPr algn="ctr"/>
            <a:r>
              <a:rPr lang="en-US" b="1" i="1" dirty="0">
                <a:solidFill>
                  <a:schemeClr val="tx2"/>
                </a:solidFill>
              </a:rPr>
              <a:t>Missionary Coordinator</a:t>
            </a:r>
          </a:p>
        </p:txBody>
      </p:sp>
      <p:pic>
        <p:nvPicPr>
          <p:cNvPr id="16" name="Picture 15" descr="S:\Website\profile photos\necytabelis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r="7314"/>
          <a:stretch/>
        </p:blipFill>
        <p:spPr bwMode="auto">
          <a:xfrm>
            <a:off x="2123519" y="1287097"/>
            <a:ext cx="1412010" cy="170693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63970" y="3105872"/>
            <a:ext cx="16448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EVE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AVS, Secretariat </a:t>
            </a:r>
            <a:endParaRPr lang="en-US" sz="16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914" y="3086930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JENNIFER  </a:t>
            </a:r>
          </a:p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ISEs &amp; D-ISEs, Treasury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BA1768-3A0D-4E05-BC40-3A2361406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1" r="13033" b="32117"/>
          <a:stretch/>
        </p:blipFill>
        <p:spPr bwMode="auto">
          <a:xfrm>
            <a:off x="368820" y="1281551"/>
            <a:ext cx="1364714" cy="170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1B25F6-C2DB-4C6B-9857-32A6487B4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6417" b="36639"/>
          <a:stretch/>
        </p:blipFill>
        <p:spPr bwMode="auto">
          <a:xfrm>
            <a:off x="7418456" y="1288869"/>
            <a:ext cx="1364714" cy="170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2394D0-C6EE-407A-83DF-6A23367F9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9968" b="33462"/>
          <a:stretch/>
        </p:blipFill>
        <p:spPr bwMode="auto">
          <a:xfrm>
            <a:off x="5687649" y="1275202"/>
            <a:ext cx="1364714" cy="17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9317E30-384B-4137-8F7C-2BB22B8A7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-265" r="12977" b="37406"/>
          <a:stretch/>
        </p:blipFill>
        <p:spPr bwMode="auto">
          <a:xfrm>
            <a:off x="3925514" y="1289341"/>
            <a:ext cx="1362087" cy="170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7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C812-79B3-425D-9B78-4BD8FD07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Pastor &amp; Mrs. Won Sang Kim</a:t>
            </a:r>
          </a:p>
        </p:txBody>
      </p:sp>
      <p:pic>
        <p:nvPicPr>
          <p:cNvPr id="5" name="Picture 4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EA2B7281-E008-4445-B9F2-F3781C7D22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" b="1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8185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F7C52-5645-4ACB-AFBE-F4A9DD3C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474080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/>
              <a:t>Shin Family</a:t>
            </a:r>
          </a:p>
        </p:txBody>
      </p:sp>
      <p:pic>
        <p:nvPicPr>
          <p:cNvPr id="9" name="Picture 8" descr="A picture containing person, wearing, posing&#10;&#10;Description automatically generated">
            <a:extLst>
              <a:ext uri="{FF2B5EF4-FFF2-40B4-BE49-F238E27FC236}">
                <a16:creationId xmlns:a16="http://schemas.microsoft.com/office/drawing/2014/main" id="{6F75E9D2-2FC3-483B-B0DF-191AE4B8F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4" b="4"/>
          <a:stretch/>
        </p:blipFill>
        <p:spPr>
          <a:xfrm>
            <a:off x="226314" y="348673"/>
            <a:ext cx="2818638" cy="3719205"/>
          </a:xfrm>
          <a:prstGeom prst="rect">
            <a:avLst/>
          </a:prstGeom>
        </p:spPr>
      </p:pic>
      <p:pic>
        <p:nvPicPr>
          <p:cNvPr id="5" name="Picture 4" descr="A child in a blue shirt&#10;&#10;Description automatically generated with low confidence">
            <a:extLst>
              <a:ext uri="{FF2B5EF4-FFF2-40B4-BE49-F238E27FC236}">
                <a16:creationId xmlns:a16="http://schemas.microsoft.com/office/drawing/2014/main" id="{3C1D4401-4AB3-4029-8C11-58308B43E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r="4102" b="2"/>
          <a:stretch/>
        </p:blipFill>
        <p:spPr>
          <a:xfrm>
            <a:off x="3168396" y="326642"/>
            <a:ext cx="2818638" cy="3763267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D56A4305-A781-44C6-A71B-D09999523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r="2303" b="2"/>
          <a:stretch/>
        </p:blipFill>
        <p:spPr>
          <a:xfrm>
            <a:off x="6110478" y="276155"/>
            <a:ext cx="2818638" cy="3864242"/>
          </a:xfrm>
          <a:prstGeom prst="rect">
            <a:avLst/>
          </a:prstGeom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2032" y="5634765"/>
            <a:ext cx="4057650" cy="18288"/>
          </a:xfrm>
          <a:custGeom>
            <a:avLst/>
            <a:gdLst>
              <a:gd name="connsiteX0" fmla="*/ 0 w 4057650"/>
              <a:gd name="connsiteY0" fmla="*/ 0 h 18288"/>
              <a:gd name="connsiteX1" fmla="*/ 757428 w 4057650"/>
              <a:gd name="connsiteY1" fmla="*/ 0 h 18288"/>
              <a:gd name="connsiteX2" fmla="*/ 1474279 w 4057650"/>
              <a:gd name="connsiteY2" fmla="*/ 0 h 18288"/>
              <a:gd name="connsiteX3" fmla="*/ 2191131 w 4057650"/>
              <a:gd name="connsiteY3" fmla="*/ 0 h 18288"/>
              <a:gd name="connsiteX4" fmla="*/ 2745676 w 4057650"/>
              <a:gd name="connsiteY4" fmla="*/ 0 h 18288"/>
              <a:gd name="connsiteX5" fmla="*/ 3340798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272284 w 4057650"/>
              <a:gd name="connsiteY10" fmla="*/ 18288 h 18288"/>
              <a:gd name="connsiteX11" fmla="*/ 1555432 w 4057650"/>
              <a:gd name="connsiteY11" fmla="*/ 18288 h 18288"/>
              <a:gd name="connsiteX12" fmla="*/ 960310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  <a:gd name="connsiteX0" fmla="*/ 0 w 4057650"/>
              <a:gd name="connsiteY0" fmla="*/ 0 h 18288"/>
              <a:gd name="connsiteX1" fmla="*/ 635698 w 4057650"/>
              <a:gd name="connsiteY1" fmla="*/ 0 h 18288"/>
              <a:gd name="connsiteX2" fmla="*/ 1190244 w 4057650"/>
              <a:gd name="connsiteY2" fmla="*/ 0 h 18288"/>
              <a:gd name="connsiteX3" fmla="*/ 1947672 w 4057650"/>
              <a:gd name="connsiteY3" fmla="*/ 0 h 18288"/>
              <a:gd name="connsiteX4" fmla="*/ 2583370 w 4057650"/>
              <a:gd name="connsiteY4" fmla="*/ 0 h 18288"/>
              <a:gd name="connsiteX5" fmla="*/ 3219069 w 4057650"/>
              <a:gd name="connsiteY5" fmla="*/ 0 h 18288"/>
              <a:gd name="connsiteX6" fmla="*/ 4057650 w 4057650"/>
              <a:gd name="connsiteY6" fmla="*/ 0 h 18288"/>
              <a:gd name="connsiteX7" fmla="*/ 4057650 w 4057650"/>
              <a:gd name="connsiteY7" fmla="*/ 18288 h 18288"/>
              <a:gd name="connsiteX8" fmla="*/ 3381375 w 4057650"/>
              <a:gd name="connsiteY8" fmla="*/ 18288 h 18288"/>
              <a:gd name="connsiteX9" fmla="*/ 2826830 w 4057650"/>
              <a:gd name="connsiteY9" fmla="*/ 18288 h 18288"/>
              <a:gd name="connsiteX10" fmla="*/ 2150555 w 4057650"/>
              <a:gd name="connsiteY10" fmla="*/ 18288 h 18288"/>
              <a:gd name="connsiteX11" fmla="*/ 1474280 w 4057650"/>
              <a:gd name="connsiteY11" fmla="*/ 18288 h 18288"/>
              <a:gd name="connsiteX12" fmla="*/ 838581 w 4057650"/>
              <a:gd name="connsiteY12" fmla="*/ 18288 h 18288"/>
              <a:gd name="connsiteX13" fmla="*/ 0 w 4057650"/>
              <a:gd name="connsiteY13" fmla="*/ 18288 h 18288"/>
              <a:gd name="connsiteX14" fmla="*/ 0 w 405765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8288" fill="none" extrusionOk="0">
                <a:moveTo>
                  <a:pt x="0" y="0"/>
                </a:moveTo>
                <a:cubicBezTo>
                  <a:pt x="367148" y="-8908"/>
                  <a:pt x="517612" y="4501"/>
                  <a:pt x="757428" y="0"/>
                </a:cubicBezTo>
                <a:cubicBezTo>
                  <a:pt x="1032602" y="-7253"/>
                  <a:pt x="1110097" y="-4084"/>
                  <a:pt x="1474279" y="0"/>
                </a:cubicBezTo>
                <a:cubicBezTo>
                  <a:pt x="1838373" y="-7421"/>
                  <a:pt x="1905070" y="-3632"/>
                  <a:pt x="2191131" y="0"/>
                </a:cubicBezTo>
                <a:cubicBezTo>
                  <a:pt x="2479083" y="8044"/>
                  <a:pt x="2590278" y="-15025"/>
                  <a:pt x="2745676" y="0"/>
                </a:cubicBezTo>
                <a:cubicBezTo>
                  <a:pt x="2939709" y="9877"/>
                  <a:pt x="3136017" y="-24028"/>
                  <a:pt x="3340798" y="0"/>
                </a:cubicBezTo>
                <a:cubicBezTo>
                  <a:pt x="3577524" y="19058"/>
                  <a:pt x="3755433" y="-7221"/>
                  <a:pt x="4057650" y="0"/>
                </a:cubicBezTo>
                <a:cubicBezTo>
                  <a:pt x="4057420" y="8026"/>
                  <a:pt x="4058238" y="15039"/>
                  <a:pt x="4057650" y="18288"/>
                </a:cubicBezTo>
                <a:cubicBezTo>
                  <a:pt x="3746991" y="51472"/>
                  <a:pt x="3642040" y="-9140"/>
                  <a:pt x="3381375" y="18288"/>
                </a:cubicBezTo>
                <a:cubicBezTo>
                  <a:pt x="3142532" y="69343"/>
                  <a:pt x="2955382" y="-2590"/>
                  <a:pt x="2826830" y="18288"/>
                </a:cubicBezTo>
                <a:cubicBezTo>
                  <a:pt x="2734164" y="30636"/>
                  <a:pt x="2422331" y="17559"/>
                  <a:pt x="2272284" y="18288"/>
                </a:cubicBezTo>
                <a:cubicBezTo>
                  <a:pt x="2111408" y="24730"/>
                  <a:pt x="1888168" y="26061"/>
                  <a:pt x="1555432" y="18288"/>
                </a:cubicBezTo>
                <a:cubicBezTo>
                  <a:pt x="1389125" y="7689"/>
                  <a:pt x="1177551" y="44302"/>
                  <a:pt x="960310" y="18288"/>
                </a:cubicBezTo>
                <a:cubicBezTo>
                  <a:pt x="875922" y="-35328"/>
                  <a:pt x="323458" y="14834"/>
                  <a:pt x="0" y="18288"/>
                </a:cubicBezTo>
                <a:cubicBezTo>
                  <a:pt x="732" y="12147"/>
                  <a:pt x="1474" y="5759"/>
                  <a:pt x="0" y="0"/>
                </a:cubicBezTo>
                <a:close/>
              </a:path>
              <a:path w="4057650" h="18288" stroke="0" extrusionOk="0">
                <a:moveTo>
                  <a:pt x="0" y="0"/>
                </a:moveTo>
                <a:cubicBezTo>
                  <a:pt x="242151" y="36334"/>
                  <a:pt x="500401" y="29139"/>
                  <a:pt x="635698" y="0"/>
                </a:cubicBezTo>
                <a:cubicBezTo>
                  <a:pt x="783144" y="-32004"/>
                  <a:pt x="950843" y="-4485"/>
                  <a:pt x="1190244" y="0"/>
                </a:cubicBezTo>
                <a:cubicBezTo>
                  <a:pt x="1493739" y="37672"/>
                  <a:pt x="1683931" y="-5135"/>
                  <a:pt x="1947672" y="0"/>
                </a:cubicBezTo>
                <a:cubicBezTo>
                  <a:pt x="2231467" y="29157"/>
                  <a:pt x="2283780" y="-18583"/>
                  <a:pt x="2583370" y="0"/>
                </a:cubicBezTo>
                <a:cubicBezTo>
                  <a:pt x="2879743" y="13186"/>
                  <a:pt x="3001896" y="40538"/>
                  <a:pt x="3219069" y="0"/>
                </a:cubicBezTo>
                <a:cubicBezTo>
                  <a:pt x="3480307" y="-5034"/>
                  <a:pt x="3756341" y="17550"/>
                  <a:pt x="4057650" y="0"/>
                </a:cubicBezTo>
                <a:cubicBezTo>
                  <a:pt x="4056338" y="6441"/>
                  <a:pt x="4057679" y="13855"/>
                  <a:pt x="4057650" y="18288"/>
                </a:cubicBezTo>
                <a:cubicBezTo>
                  <a:pt x="3866391" y="15329"/>
                  <a:pt x="3683092" y="27213"/>
                  <a:pt x="3381375" y="18288"/>
                </a:cubicBezTo>
                <a:cubicBezTo>
                  <a:pt x="3077442" y="-31539"/>
                  <a:pt x="2959293" y="-5332"/>
                  <a:pt x="2826830" y="18288"/>
                </a:cubicBezTo>
                <a:cubicBezTo>
                  <a:pt x="2745586" y="53568"/>
                  <a:pt x="2366651" y="59392"/>
                  <a:pt x="2150555" y="18288"/>
                </a:cubicBezTo>
                <a:cubicBezTo>
                  <a:pt x="1889766" y="-17354"/>
                  <a:pt x="1744011" y="-22688"/>
                  <a:pt x="1474280" y="18288"/>
                </a:cubicBezTo>
                <a:cubicBezTo>
                  <a:pt x="1211536" y="22995"/>
                  <a:pt x="970196" y="35522"/>
                  <a:pt x="838581" y="18288"/>
                </a:cubicBezTo>
                <a:cubicBezTo>
                  <a:pt x="683899" y="-4450"/>
                  <a:pt x="224248" y="-42444"/>
                  <a:pt x="0" y="18288"/>
                </a:cubicBezTo>
                <a:cubicBezTo>
                  <a:pt x="821" y="10074"/>
                  <a:pt x="-92" y="8278"/>
                  <a:pt x="0" y="0"/>
                </a:cubicBezTo>
                <a:close/>
              </a:path>
              <a:path w="4057650" h="18288" fill="none" stroke="0" extrusionOk="0">
                <a:moveTo>
                  <a:pt x="0" y="0"/>
                </a:moveTo>
                <a:cubicBezTo>
                  <a:pt x="358409" y="-4652"/>
                  <a:pt x="486702" y="12101"/>
                  <a:pt x="757428" y="0"/>
                </a:cubicBezTo>
                <a:cubicBezTo>
                  <a:pt x="1022678" y="-8760"/>
                  <a:pt x="1108573" y="-4098"/>
                  <a:pt x="1474279" y="0"/>
                </a:cubicBezTo>
                <a:cubicBezTo>
                  <a:pt x="1819257" y="16644"/>
                  <a:pt x="1919656" y="-4532"/>
                  <a:pt x="2191131" y="0"/>
                </a:cubicBezTo>
                <a:cubicBezTo>
                  <a:pt x="2458468" y="10266"/>
                  <a:pt x="2618941" y="-8527"/>
                  <a:pt x="2745676" y="0"/>
                </a:cubicBezTo>
                <a:cubicBezTo>
                  <a:pt x="2931643" y="26136"/>
                  <a:pt x="3158142" y="-56944"/>
                  <a:pt x="3340798" y="0"/>
                </a:cubicBezTo>
                <a:cubicBezTo>
                  <a:pt x="3532039" y="10299"/>
                  <a:pt x="3748090" y="-3814"/>
                  <a:pt x="4057650" y="0"/>
                </a:cubicBezTo>
                <a:cubicBezTo>
                  <a:pt x="4057078" y="8167"/>
                  <a:pt x="4057287" y="15177"/>
                  <a:pt x="4057650" y="18288"/>
                </a:cubicBezTo>
                <a:cubicBezTo>
                  <a:pt x="3759943" y="49384"/>
                  <a:pt x="3655385" y="-7741"/>
                  <a:pt x="3381375" y="18288"/>
                </a:cubicBezTo>
                <a:cubicBezTo>
                  <a:pt x="3117080" y="48239"/>
                  <a:pt x="2965830" y="15751"/>
                  <a:pt x="2826830" y="18288"/>
                </a:cubicBezTo>
                <a:cubicBezTo>
                  <a:pt x="2719180" y="54573"/>
                  <a:pt x="2405341" y="28209"/>
                  <a:pt x="2272284" y="18288"/>
                </a:cubicBezTo>
                <a:cubicBezTo>
                  <a:pt x="2146521" y="42397"/>
                  <a:pt x="1920511" y="48303"/>
                  <a:pt x="1555432" y="18288"/>
                </a:cubicBezTo>
                <a:cubicBezTo>
                  <a:pt x="1341297" y="-10360"/>
                  <a:pt x="1185337" y="10858"/>
                  <a:pt x="960310" y="18288"/>
                </a:cubicBezTo>
                <a:cubicBezTo>
                  <a:pt x="797841" y="-27072"/>
                  <a:pt x="348704" y="-79830"/>
                  <a:pt x="0" y="18288"/>
                </a:cubicBezTo>
                <a:cubicBezTo>
                  <a:pt x="82" y="11116"/>
                  <a:pt x="515" y="66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57650"/>
                      <a:gd name="connsiteY0" fmla="*/ 0 h 18288"/>
                      <a:gd name="connsiteX1" fmla="*/ 757428 w 4057650"/>
                      <a:gd name="connsiteY1" fmla="*/ 0 h 18288"/>
                      <a:gd name="connsiteX2" fmla="*/ 1474279 w 4057650"/>
                      <a:gd name="connsiteY2" fmla="*/ 0 h 18288"/>
                      <a:gd name="connsiteX3" fmla="*/ 2191131 w 4057650"/>
                      <a:gd name="connsiteY3" fmla="*/ 0 h 18288"/>
                      <a:gd name="connsiteX4" fmla="*/ 2745676 w 4057650"/>
                      <a:gd name="connsiteY4" fmla="*/ 0 h 18288"/>
                      <a:gd name="connsiteX5" fmla="*/ 3340798 w 4057650"/>
                      <a:gd name="connsiteY5" fmla="*/ 0 h 18288"/>
                      <a:gd name="connsiteX6" fmla="*/ 4057650 w 4057650"/>
                      <a:gd name="connsiteY6" fmla="*/ 0 h 18288"/>
                      <a:gd name="connsiteX7" fmla="*/ 4057650 w 4057650"/>
                      <a:gd name="connsiteY7" fmla="*/ 18288 h 18288"/>
                      <a:gd name="connsiteX8" fmla="*/ 3381375 w 4057650"/>
                      <a:gd name="connsiteY8" fmla="*/ 18288 h 18288"/>
                      <a:gd name="connsiteX9" fmla="*/ 2826830 w 4057650"/>
                      <a:gd name="connsiteY9" fmla="*/ 18288 h 18288"/>
                      <a:gd name="connsiteX10" fmla="*/ 2272284 w 4057650"/>
                      <a:gd name="connsiteY10" fmla="*/ 18288 h 18288"/>
                      <a:gd name="connsiteX11" fmla="*/ 1555432 w 4057650"/>
                      <a:gd name="connsiteY11" fmla="*/ 18288 h 18288"/>
                      <a:gd name="connsiteX12" fmla="*/ 960310 w 4057650"/>
                      <a:gd name="connsiteY12" fmla="*/ 18288 h 18288"/>
                      <a:gd name="connsiteX13" fmla="*/ 0 w 4057650"/>
                      <a:gd name="connsiteY13" fmla="*/ 18288 h 18288"/>
                      <a:gd name="connsiteX14" fmla="*/ 0 w 4057650"/>
                      <a:gd name="connsiteY14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57650" h="18288" fill="none" extrusionOk="0">
                        <a:moveTo>
                          <a:pt x="0" y="0"/>
                        </a:moveTo>
                        <a:cubicBezTo>
                          <a:pt x="371182" y="3227"/>
                          <a:pt x="494372" y="9222"/>
                          <a:pt x="757428" y="0"/>
                        </a:cubicBezTo>
                        <a:cubicBezTo>
                          <a:pt x="1020484" y="-9222"/>
                          <a:pt x="1116719" y="-4357"/>
                          <a:pt x="1474279" y="0"/>
                        </a:cubicBezTo>
                        <a:cubicBezTo>
                          <a:pt x="1831839" y="4357"/>
                          <a:pt x="1920973" y="-11809"/>
                          <a:pt x="2191131" y="0"/>
                        </a:cubicBezTo>
                        <a:cubicBezTo>
                          <a:pt x="2461289" y="11809"/>
                          <a:pt x="2589480" y="-22604"/>
                          <a:pt x="2745676" y="0"/>
                        </a:cubicBezTo>
                        <a:cubicBezTo>
                          <a:pt x="2901872" y="22604"/>
                          <a:pt x="3136452" y="-12306"/>
                          <a:pt x="3340798" y="0"/>
                        </a:cubicBezTo>
                        <a:cubicBezTo>
                          <a:pt x="3545144" y="12306"/>
                          <a:pt x="3766934" y="-21556"/>
                          <a:pt x="4057650" y="0"/>
                        </a:cubicBezTo>
                        <a:cubicBezTo>
                          <a:pt x="4057150" y="8855"/>
                          <a:pt x="4057759" y="14521"/>
                          <a:pt x="4057650" y="18288"/>
                        </a:cubicBezTo>
                        <a:cubicBezTo>
                          <a:pt x="3743404" y="40125"/>
                          <a:pt x="3625516" y="-14923"/>
                          <a:pt x="3381375" y="18288"/>
                        </a:cubicBezTo>
                        <a:cubicBezTo>
                          <a:pt x="3137235" y="51499"/>
                          <a:pt x="2946571" y="1"/>
                          <a:pt x="2826830" y="18288"/>
                        </a:cubicBezTo>
                        <a:cubicBezTo>
                          <a:pt x="2707090" y="36575"/>
                          <a:pt x="2402756" y="1432"/>
                          <a:pt x="2272284" y="18288"/>
                        </a:cubicBezTo>
                        <a:cubicBezTo>
                          <a:pt x="2141812" y="35144"/>
                          <a:pt x="1895935" y="18199"/>
                          <a:pt x="1555432" y="18288"/>
                        </a:cubicBezTo>
                        <a:cubicBezTo>
                          <a:pt x="1214929" y="18377"/>
                          <a:pt x="1103072" y="14503"/>
                          <a:pt x="960310" y="18288"/>
                        </a:cubicBezTo>
                        <a:cubicBezTo>
                          <a:pt x="817548" y="22073"/>
                          <a:pt x="402272" y="-29359"/>
                          <a:pt x="0" y="18288"/>
                        </a:cubicBezTo>
                        <a:cubicBezTo>
                          <a:pt x="683" y="12014"/>
                          <a:pt x="724" y="5908"/>
                          <a:pt x="0" y="0"/>
                        </a:cubicBezTo>
                        <a:close/>
                      </a:path>
                      <a:path w="4057650" h="18288" stroke="0" extrusionOk="0">
                        <a:moveTo>
                          <a:pt x="0" y="0"/>
                        </a:moveTo>
                        <a:cubicBezTo>
                          <a:pt x="248348" y="13145"/>
                          <a:pt x="486117" y="25042"/>
                          <a:pt x="635698" y="0"/>
                        </a:cubicBezTo>
                        <a:cubicBezTo>
                          <a:pt x="785279" y="-25042"/>
                          <a:pt x="917762" y="-5537"/>
                          <a:pt x="1190244" y="0"/>
                        </a:cubicBezTo>
                        <a:cubicBezTo>
                          <a:pt x="1462726" y="5537"/>
                          <a:pt x="1667120" y="-21232"/>
                          <a:pt x="1947672" y="0"/>
                        </a:cubicBezTo>
                        <a:cubicBezTo>
                          <a:pt x="2228224" y="21232"/>
                          <a:pt x="2280631" y="-21698"/>
                          <a:pt x="2583370" y="0"/>
                        </a:cubicBezTo>
                        <a:cubicBezTo>
                          <a:pt x="2886109" y="21698"/>
                          <a:pt x="3022941" y="19647"/>
                          <a:pt x="3219069" y="0"/>
                        </a:cubicBezTo>
                        <a:cubicBezTo>
                          <a:pt x="3415197" y="-19647"/>
                          <a:pt x="3747500" y="26991"/>
                          <a:pt x="4057650" y="0"/>
                        </a:cubicBezTo>
                        <a:cubicBezTo>
                          <a:pt x="4056752" y="7180"/>
                          <a:pt x="4057819" y="13790"/>
                          <a:pt x="4057650" y="18288"/>
                        </a:cubicBezTo>
                        <a:cubicBezTo>
                          <a:pt x="3865148" y="-3313"/>
                          <a:pt x="3702543" y="49468"/>
                          <a:pt x="3381375" y="18288"/>
                        </a:cubicBezTo>
                        <a:cubicBezTo>
                          <a:pt x="3060208" y="-12892"/>
                          <a:pt x="2956571" y="-8678"/>
                          <a:pt x="2826830" y="18288"/>
                        </a:cubicBezTo>
                        <a:cubicBezTo>
                          <a:pt x="2697089" y="45254"/>
                          <a:pt x="2411031" y="43154"/>
                          <a:pt x="2150555" y="18288"/>
                        </a:cubicBezTo>
                        <a:cubicBezTo>
                          <a:pt x="1890080" y="-6578"/>
                          <a:pt x="1741827" y="-615"/>
                          <a:pt x="1474280" y="18288"/>
                        </a:cubicBezTo>
                        <a:cubicBezTo>
                          <a:pt x="1206734" y="37191"/>
                          <a:pt x="998203" y="33335"/>
                          <a:pt x="838581" y="18288"/>
                        </a:cubicBezTo>
                        <a:cubicBezTo>
                          <a:pt x="678959" y="3241"/>
                          <a:pt x="187101" y="-13212"/>
                          <a:pt x="0" y="18288"/>
                        </a:cubicBezTo>
                        <a:cubicBezTo>
                          <a:pt x="571" y="10093"/>
                          <a:pt x="-125" y="84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FA3A6-4A1F-4AB4-87D8-D341F4CC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Pema </a:t>
            </a:r>
            <a:r>
              <a:rPr lang="en-US" sz="5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Frasco</a:t>
            </a:r>
            <a:endParaRPr lang="en-US" sz="5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493BDB7-849A-458F-B63B-182369C49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722" y="709803"/>
            <a:ext cx="5410962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bridge&#10;&#10;Description automatically generated with medium confidence">
            <a:extLst>
              <a:ext uri="{FF2B5EF4-FFF2-40B4-BE49-F238E27FC236}">
                <a16:creationId xmlns:a16="http://schemas.microsoft.com/office/drawing/2014/main" id="{6899B7A1-5E7F-4D2C-9D1E-E7B837228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A6502F-3FC6-4DEC-864C-F0AEC461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Gayares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Family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85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couch posing for the camera&#10;&#10;Description automatically generated">
            <a:extLst>
              <a:ext uri="{FF2B5EF4-FFF2-40B4-BE49-F238E27FC236}">
                <a16:creationId xmlns:a16="http://schemas.microsoft.com/office/drawing/2014/main" id="{678A6846-3FB9-423B-9D13-7C6DB49F0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BC076-B0DE-431C-9A11-A5F89824E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Mamarimbing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Family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70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F9CFF-6AF6-4CF3-9654-25CCDB6A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41" y="1825033"/>
            <a:ext cx="3002202" cy="2728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AVS </a:t>
            </a:r>
          </a:p>
          <a:p>
            <a:pPr marL="0" indent="0">
              <a:buNone/>
            </a:pPr>
            <a:r>
              <a:rPr lang="en-US" sz="3600" b="1" dirty="0"/>
              <a:t>ONLINE CLASS</a:t>
            </a:r>
          </a:p>
        </p:txBody>
      </p:sp>
      <p:pic>
        <p:nvPicPr>
          <p:cNvPr id="7" name="Graphic 6" descr="Laptop">
            <a:extLst>
              <a:ext uri="{FF2B5EF4-FFF2-40B4-BE49-F238E27FC236}">
                <a16:creationId xmlns:a16="http://schemas.microsoft.com/office/drawing/2014/main" id="{6631CE8A-B449-4562-80D9-C90A41D16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9558" y="1454560"/>
            <a:ext cx="3827207" cy="382720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57802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rgbClr val="FFFF00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629</Words>
  <Application>Microsoft Macintosh PowerPoint</Application>
  <PresentationFormat>On-screen Show (4:3)</PresentationFormat>
  <Paragraphs>142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Segoe UI Historic</vt:lpstr>
      <vt:lpstr>2_Office Theme</vt:lpstr>
      <vt:lpstr>2021 Year-end Report</vt:lpstr>
      <vt:lpstr>Manurung Family</vt:lpstr>
      <vt:lpstr>Simbah Family</vt:lpstr>
      <vt:lpstr>Pastor &amp; Mrs. Won Sang Kim</vt:lpstr>
      <vt:lpstr>Shin Family</vt:lpstr>
      <vt:lpstr>Pema Frasco</vt:lpstr>
      <vt:lpstr>Gayares Family</vt:lpstr>
      <vt:lpstr>Mamarimbing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AVS GARDENING</vt:lpstr>
      <vt:lpstr>PowerPoint Presentation</vt:lpstr>
      <vt:lpstr>PowerPoint Presentation</vt:lpstr>
      <vt:lpstr>PowerPoint Presentation</vt:lpstr>
      <vt:lpstr>PowerPoint Presentation</vt:lpstr>
      <vt:lpstr>Cooking Class</vt:lpstr>
      <vt:lpstr>PowerPoint Presentation</vt:lpstr>
      <vt:lpstr>PowerPoint Presentation</vt:lpstr>
      <vt:lpstr>PowerPoint Presentation</vt:lpstr>
      <vt:lpstr>PowerPoint Presentation</vt:lpstr>
      <vt:lpstr>Fundraising</vt:lpstr>
      <vt:lpstr>PowerPoint Presentation</vt:lpstr>
      <vt:lpstr>ISEs &amp; Employed Spouses to SSD</vt:lpstr>
      <vt:lpstr>ISEs SSD sends to the World</vt:lpstr>
      <vt:lpstr>ISEs from SSD to the World by sending Union</vt:lpstr>
      <vt:lpstr>AVS to SSD from other Division</vt:lpstr>
      <vt:lpstr>Volunteers Serving in SSD</vt:lpstr>
      <vt:lpstr>AVS SSD sends to the World</vt:lpstr>
      <vt:lpstr>38 Division-ISE</vt:lpstr>
      <vt:lpstr>Summary</vt:lpstr>
      <vt:lpstr>Stranded Missionaries</vt:lpstr>
      <vt:lpstr>Those Who Serve Those Who Serve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Year-end Report</dc:title>
  <dc:creator>Laila Nacario</dc:creator>
  <cp:lastModifiedBy>Edward Rodriguez</cp:lastModifiedBy>
  <cp:revision>13</cp:revision>
  <dcterms:created xsi:type="dcterms:W3CDTF">2020-11-07T11:22:10Z</dcterms:created>
  <dcterms:modified xsi:type="dcterms:W3CDTF">2021-11-08T05:06:45Z</dcterms:modified>
</cp:coreProperties>
</file>